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 id="2147483684" r:id="rId5"/>
    <p:sldMasterId id="2147483696" r:id="rId6"/>
    <p:sldMasterId id="2147483708" r:id="rId7"/>
    <p:sldMasterId id="2147483720" r:id="rId8"/>
  </p:sldMasterIdLst>
  <p:sldIdLst>
    <p:sldId id="2979" r:id="rId9"/>
    <p:sldId id="2606" r:id="rId10"/>
    <p:sldId id="2981" r:id="rId11"/>
    <p:sldId id="2982" r:id="rId12"/>
    <p:sldId id="2983" r:id="rId13"/>
    <p:sldId id="2984" r:id="rId14"/>
    <p:sldId id="2985" r:id="rId15"/>
    <p:sldId id="2963" r:id="rId16"/>
    <p:sldId id="2950" r:id="rId17"/>
    <p:sldId id="2896" r:id="rId18"/>
    <p:sldId id="2990" r:id="rId19"/>
    <p:sldId id="2986" r:id="rId20"/>
    <p:sldId id="2987" r:id="rId21"/>
    <p:sldId id="2988" r:id="rId22"/>
    <p:sldId id="278" r:id="rId23"/>
    <p:sldId id="2991" r:id="rId24"/>
    <p:sldId id="2992" r:id="rId25"/>
    <p:sldId id="259" r:id="rId26"/>
  </p:sldIdLst>
  <p:sldSz cx="12192000" cy="6858000"/>
  <p:notesSz cx="6858000" cy="9144000"/>
  <p:embeddedFontLst>
    <p:embeddedFont>
      <p:font typeface="站酷文艺体" panose="02000603000000000000" pitchFamily="2" charset="-122"/>
      <p:regular r:id="rId30"/>
    </p:embeddedFont>
    <p:embeddedFont>
      <p:font typeface="等线" panose="02010600030101010101" charset="-122"/>
      <p:regular r:id="rId31"/>
    </p:embeddedFont>
    <p:embeddedFont>
      <p:font typeface="站酷小薇LOGO体" panose="02010600010101010101" pitchFamily="2" charset="-122"/>
      <p:regular r:id="rId32"/>
    </p:embeddedFont>
    <p:embeddedFont>
      <p:font typeface="方正正黑_GBK" panose="02000000000000000000" charset="-122"/>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D1D6"/>
    <a:srgbClr val="00BDD0"/>
    <a:srgbClr val="36C8CC"/>
    <a:srgbClr val="4BFCFF"/>
    <a:srgbClr val="023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howGuides="1">
      <p:cViewPr>
        <p:scale>
          <a:sx n="66" d="100"/>
          <a:sy n="66" d="100"/>
        </p:scale>
        <p:origin x="2160" y="1914"/>
      </p:cViewPr>
      <p:guideLst>
        <p:guide orient="horz" pos="2160"/>
        <p:guide pos="3858"/>
        <p:guide pos="7446"/>
        <p:guide pos="189"/>
        <p:guide orient="horz" pos="4042"/>
        <p:guide orient="horz" pos="291"/>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13BF547-9D0D-4EE0-A905-E157DDAC6F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7A39B-E842-4301-8256-45D4F35C44D8}"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A8E7FEA-CC79-497B-9EDA-43023D1B7F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00BE15-ACBE-4EA1-AFF2-0B7E71836FF1}"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B17416E-01FB-450D-82A5-2F8089F6212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5B3D4-0822-4292-9B18-24F3B9C6E1A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7416E-01FB-450D-82A5-2F8089F6212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5B3D4-0822-4292-9B18-24F3B9C6E1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775FA-F387-4E41-9CF3-468991B6D19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D76BA-4A32-4721-99D5-DAAAE459A70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BF547-9D0D-4EE0-A905-E157DDAC6F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7A39B-E842-4301-8256-45D4F35C44D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E7FEA-CC79-497B-9EDA-43023D1B7F2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0BE15-ACBE-4EA1-AFF2-0B7E71836F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29A15-27AA-4F84-A453-CFE818CB9BA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C17B3-B88A-4221-BC12-9004C6F275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20DEE-EBDD-4E7F-8DB3-2B8DD1E9DC0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F411-9ED2-4B83-BE76-4C0E4762BF2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7416E-01FB-450D-82A5-2F8089F6212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5B3D4-0822-4292-9B18-24F3B9C6E1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9.xml"/><Relationship Id="rId3" Type="http://schemas.openxmlformats.org/officeDocument/2006/relationships/image" Target="../media/image3.emf"/><Relationship Id="rId2" Type="http://schemas.openxmlformats.org/officeDocument/2006/relationships/oleObject" Target="../embeddings/oleObject3.bin"/><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9.xml"/><Relationship Id="rId3" Type="http://schemas.openxmlformats.org/officeDocument/2006/relationships/image" Target="../media/image3.emf"/><Relationship Id="rId2" Type="http://schemas.openxmlformats.org/officeDocument/2006/relationships/oleObject" Target="../embeddings/oleObject4.bin"/><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1.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 Target="slide8.xml"/></Relationships>
</file>

<file path=ppt/slides/_rels/slide15.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40.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 Id="rId3" Type="http://schemas.openxmlformats.org/officeDocument/2006/relationships/image" Target="../media/image19.wmf"/><Relationship Id="rId2" Type="http://schemas.openxmlformats.org/officeDocument/2006/relationships/oleObject" Target="../embeddings/oleObject5.bin"/><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8.xml"/><Relationship Id="rId5" Type="http://schemas.openxmlformats.org/officeDocument/2006/relationships/image" Target="../media/image4.wmf"/><Relationship Id="rId4" Type="http://schemas.openxmlformats.org/officeDocument/2006/relationships/oleObject" Target="../embeddings/oleObject2.bin"/><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slide" Target="slide10.xml"/><Relationship Id="rId3" Type="http://schemas.openxmlformats.org/officeDocument/2006/relationships/slide" Target="slide15.xml"/><Relationship Id="rId2" Type="http://schemas.openxmlformats.org/officeDocument/2006/relationships/slide" Target="slide9.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slide" Target="slide8.xml"/><Relationship Id="rId2" Type="http://schemas.openxmlformats.org/officeDocument/2006/relationships/image" Target="../media/image12.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椭圆 5"/>
          <p:cNvSpPr/>
          <p:nvPr/>
        </p:nvSpPr>
        <p:spPr>
          <a:xfrm>
            <a:off x="3353329" y="676576"/>
            <a:ext cx="5504849" cy="5504849"/>
          </a:xfrm>
          <a:prstGeom prst="ellipse">
            <a:avLst/>
          </a:prstGeom>
          <a:solidFill>
            <a:srgbClr val="39D1D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90204"/>
              <a:ea typeface="站酷文艺体" panose="02000603000000000000" pitchFamily="2" charset="-122"/>
              <a:cs typeface="+mn-cs"/>
            </a:endParaRPr>
          </a:p>
        </p:txBody>
      </p:sp>
      <p:sp>
        <p:nvSpPr>
          <p:cNvPr id="7" name="椭圆 6"/>
          <p:cNvSpPr/>
          <p:nvPr/>
        </p:nvSpPr>
        <p:spPr>
          <a:xfrm>
            <a:off x="3626306" y="949553"/>
            <a:ext cx="4958894" cy="4958894"/>
          </a:xfrm>
          <a:prstGeom prst="ellipse">
            <a:avLst/>
          </a:prstGeom>
          <a:solidFill>
            <a:srgbClr val="39D1D6">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90204"/>
              <a:ea typeface="站酷文艺体" panose="02000603000000000000" pitchFamily="2" charset="-122"/>
              <a:cs typeface="+mn-cs"/>
            </a:endParaRPr>
          </a:p>
        </p:txBody>
      </p:sp>
      <p:sp>
        <p:nvSpPr>
          <p:cNvPr id="8" name="文本框 7"/>
          <p:cNvSpPr txBox="1"/>
          <p:nvPr/>
        </p:nvSpPr>
        <p:spPr>
          <a:xfrm>
            <a:off x="3874858" y="4138241"/>
            <a:ext cx="4461791" cy="922020"/>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Group 6</a:t>
            </a:r>
            <a:endParaRPr kumimoji="0" lang="en-US" altLang="zh-CN" sz="54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2" name="文本框 1"/>
          <p:cNvSpPr txBox="1"/>
          <p:nvPr/>
        </p:nvSpPr>
        <p:spPr>
          <a:xfrm>
            <a:off x="741045" y="1775460"/>
            <a:ext cx="10331450" cy="1322070"/>
          </a:xfrm>
          <a:prstGeom prst="rect">
            <a:avLst/>
          </a:prstGeom>
          <a:noFill/>
          <a:effectLst/>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Comparative analysis of RC and MTGNN models on Multidimensional time-series prediction</a:t>
            </a:r>
            <a:endParaRPr kumimoji="0" lang="en-US" altLang="zh-CN" sz="4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889341" y="1997375"/>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sp>
        <p:nvSpPr>
          <p:cNvPr id="7" name="矩形 6"/>
          <p:cNvSpPr/>
          <p:nvPr/>
        </p:nvSpPr>
        <p:spPr>
          <a:xfrm>
            <a:off x="889341" y="3625108"/>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sp>
        <p:nvSpPr>
          <p:cNvPr id="8" name="矩形 7"/>
          <p:cNvSpPr/>
          <p:nvPr/>
        </p:nvSpPr>
        <p:spPr>
          <a:xfrm>
            <a:off x="889341" y="5252841"/>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grpSp>
        <p:nvGrpSpPr>
          <p:cNvPr id="9" name="组合 8"/>
          <p:cNvGrpSpPr/>
          <p:nvPr/>
        </p:nvGrpSpPr>
        <p:grpSpPr>
          <a:xfrm>
            <a:off x="1149175" y="5444709"/>
            <a:ext cx="274694" cy="366676"/>
            <a:chOff x="2448949" y="6473150"/>
            <a:chExt cx="274694" cy="366676"/>
          </a:xfrm>
          <a:solidFill>
            <a:schemeClr val="bg1"/>
          </a:solidFill>
        </p:grpSpPr>
        <p:sp>
          <p:nvSpPr>
            <p:cNvPr id="10" name="AutoShape 115"/>
            <p:cNvSpPr/>
            <p:nvPr/>
          </p:nvSpPr>
          <p:spPr bwMode="auto">
            <a:xfrm>
              <a:off x="2448949" y="6473150"/>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1" name="AutoShape 116"/>
            <p:cNvSpPr/>
            <p:nvPr/>
          </p:nvSpPr>
          <p:spPr bwMode="auto">
            <a:xfrm>
              <a:off x="2563457" y="6690903"/>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grpSp>
        <p:nvGrpSpPr>
          <p:cNvPr id="12" name="组合 11"/>
          <p:cNvGrpSpPr/>
          <p:nvPr/>
        </p:nvGrpSpPr>
        <p:grpSpPr>
          <a:xfrm>
            <a:off x="1103497" y="2198544"/>
            <a:ext cx="366050" cy="366050"/>
            <a:chOff x="3868099" y="5741049"/>
            <a:chExt cx="366050" cy="366050"/>
          </a:xfrm>
          <a:solidFill>
            <a:schemeClr val="bg1"/>
          </a:solidFill>
        </p:grpSpPr>
        <p:sp>
          <p:nvSpPr>
            <p:cNvPr id="13"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4"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5"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16" name="AutoShape 149"/>
          <p:cNvSpPr/>
          <p:nvPr/>
        </p:nvSpPr>
        <p:spPr bwMode="auto">
          <a:xfrm>
            <a:off x="1103497" y="3890433"/>
            <a:ext cx="366051" cy="2634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7" name="文本框 16"/>
          <p:cNvSpPr txBox="1"/>
          <p:nvPr/>
        </p:nvSpPr>
        <p:spPr>
          <a:xfrm flipH="1">
            <a:off x="1886585" y="2201545"/>
            <a:ext cx="3923665" cy="13379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it must be made up of individual, non-linear units, and it must be capable of storing information.</a:t>
            </a:r>
            <a:endPar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18" name="文本框 17"/>
          <p:cNvSpPr txBox="1"/>
          <p:nvPr/>
        </p:nvSpPr>
        <p:spPr>
          <a:xfrm flipH="1">
            <a:off x="1886662" y="1655949"/>
            <a:ext cx="2196051"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reservoir</a:t>
            </a:r>
            <a:endPar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19" name="文本框 18"/>
          <p:cNvSpPr txBox="1"/>
          <p:nvPr/>
        </p:nvSpPr>
        <p:spPr>
          <a:xfrm flipH="1">
            <a:off x="1886585" y="3841750"/>
            <a:ext cx="8740140" cy="13379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Reservoirs are able to store information by connecting the units in recurrent loops, where the previous input affects the next response. </a:t>
            </a:r>
            <a:r>
              <a:rPr lang="zh-CN" altLang="en-US"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sym typeface="+mn-ea"/>
              </a:rPr>
              <a:t>The change in reaction due to the past allows the computers to be trained to complete specific tasks.</a:t>
            </a:r>
            <a:endPar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sym typeface="+mn-ea"/>
            </a:endParaRPr>
          </a:p>
        </p:txBody>
      </p:sp>
      <p:sp>
        <p:nvSpPr>
          <p:cNvPr id="21" name="文本框 20"/>
          <p:cNvSpPr txBox="1"/>
          <p:nvPr/>
        </p:nvSpPr>
        <p:spPr>
          <a:xfrm flipH="1">
            <a:off x="1886585" y="5482590"/>
            <a:ext cx="7508875" cy="8299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unlike neural networks, the connections between units are randomized and remain unchanged throughout computation</a:t>
            </a:r>
            <a:endParaRPr kumimoji="0" lang="zh-CN" altLang="en-US" sz="16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3" name="组合 22"/>
          <p:cNvGrpSpPr/>
          <p:nvPr/>
        </p:nvGrpSpPr>
        <p:grpSpPr>
          <a:xfrm>
            <a:off x="437650" y="407964"/>
            <a:ext cx="3021021" cy="521970"/>
            <a:chOff x="437650" y="407964"/>
            <a:chExt cx="3021021" cy="521970"/>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model training</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grpSp>
        <p:nvGrpSpPr>
          <p:cNvPr id="2" name="组合 1"/>
          <p:cNvGrpSpPr/>
          <p:nvPr/>
        </p:nvGrpSpPr>
        <p:grpSpPr>
          <a:xfrm>
            <a:off x="5956935" y="556260"/>
            <a:ext cx="6088380" cy="3334385"/>
            <a:chOff x="1960" y="2446"/>
            <a:chExt cx="7218" cy="3880"/>
          </a:xfrm>
        </p:grpSpPr>
        <p:sp>
          <p:nvSpPr>
            <p:cNvPr id="3" name="矩形 2"/>
            <p:cNvSpPr/>
            <p:nvPr/>
          </p:nvSpPr>
          <p:spPr>
            <a:xfrm>
              <a:off x="1960" y="2446"/>
              <a:ext cx="7219" cy="388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aphicFrame>
          <p:nvGraphicFramePr>
            <p:cNvPr id="5" name="对象 -2147482616"/>
            <p:cNvGraphicFramePr>
              <a:graphicFrameLocks noChangeAspect="1"/>
            </p:cNvGraphicFramePr>
            <p:nvPr/>
          </p:nvGraphicFramePr>
          <p:xfrm>
            <a:off x="1960" y="2737"/>
            <a:ext cx="7068" cy="3387"/>
          </p:xfrm>
          <a:graphic>
            <a:graphicData uri="http://schemas.openxmlformats.org/presentationml/2006/ole">
              <mc:AlternateContent xmlns:mc="http://schemas.openxmlformats.org/markup-compatibility/2006">
                <mc:Choice xmlns:v="urn:schemas-microsoft-com:vml" Requires="v">
                  <p:oleObj spid="_x0000_s3076" name="" r:id="rId2" imgW="9408160" imgH="4507865" progId="AxGlyph.Document">
                    <p:embed/>
                  </p:oleObj>
                </mc:Choice>
                <mc:Fallback>
                  <p:oleObj name="" r:id="rId2" imgW="9408160" imgH="4507865" progId="AxGlyph.Document">
                    <p:embed/>
                    <p:pic>
                      <p:nvPicPr>
                        <p:cNvPr id="0" name="图片 3075"/>
                        <p:cNvPicPr/>
                        <p:nvPr/>
                      </p:nvPicPr>
                      <p:blipFill>
                        <a:blip r:embed="rId3"/>
                        <a:stretch>
                          <a:fillRect/>
                        </a:stretch>
                      </p:blipFill>
                      <p:spPr>
                        <a:xfrm>
                          <a:off x="1960" y="2737"/>
                          <a:ext cx="7068" cy="3387"/>
                        </a:xfrm>
                        <a:prstGeom prst="rect">
                          <a:avLst/>
                        </a:prstGeom>
                        <a:noFill/>
                        <a:ln w="38100">
                          <a:noFill/>
                          <a:miter/>
                        </a:ln>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889341" y="1997375"/>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sp>
        <p:nvSpPr>
          <p:cNvPr id="7" name="矩形 6"/>
          <p:cNvSpPr/>
          <p:nvPr/>
        </p:nvSpPr>
        <p:spPr>
          <a:xfrm>
            <a:off x="889341" y="4794778"/>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grpSp>
        <p:nvGrpSpPr>
          <p:cNvPr id="12" name="组合 11"/>
          <p:cNvGrpSpPr/>
          <p:nvPr/>
        </p:nvGrpSpPr>
        <p:grpSpPr>
          <a:xfrm>
            <a:off x="1103497" y="2198544"/>
            <a:ext cx="366050" cy="366050"/>
            <a:chOff x="3868099" y="5741049"/>
            <a:chExt cx="366050" cy="366050"/>
          </a:xfrm>
          <a:solidFill>
            <a:schemeClr val="bg1"/>
          </a:solidFill>
        </p:grpSpPr>
        <p:sp>
          <p:nvSpPr>
            <p:cNvPr id="13"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4"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5"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16" name="AutoShape 149"/>
          <p:cNvSpPr/>
          <p:nvPr/>
        </p:nvSpPr>
        <p:spPr bwMode="auto">
          <a:xfrm>
            <a:off x="1103497" y="5060103"/>
            <a:ext cx="366051" cy="2634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7" name="文本框 16"/>
          <p:cNvSpPr txBox="1"/>
          <p:nvPr/>
        </p:nvSpPr>
        <p:spPr>
          <a:xfrm flipH="1">
            <a:off x="1886585" y="2201545"/>
            <a:ext cx="3923665" cy="13379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a neural network layer that performs a linear transformation on the output of the reservoir.</a:t>
            </a:r>
            <a:endPar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18" name="文本框 17"/>
          <p:cNvSpPr txBox="1"/>
          <p:nvPr/>
        </p:nvSpPr>
        <p:spPr>
          <a:xfrm flipH="1">
            <a:off x="1886662" y="1655949"/>
            <a:ext cx="2196051"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readout layer</a:t>
            </a:r>
            <a:endPar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19" name="文本框 18"/>
          <p:cNvSpPr txBox="1"/>
          <p:nvPr/>
        </p:nvSpPr>
        <p:spPr>
          <a:xfrm flipH="1">
            <a:off x="1982470" y="4523105"/>
            <a:ext cx="8412480" cy="13379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The weights of the readout layer are trained by analyzing the spatiotemporal patterns of the reservoir after excitation by known inputs, and by utilizing a training method such as a linear regression or a Ridge regression</a:t>
            </a:r>
            <a:endParaRPr kumimoji="0" lang="zh-CN" altLang="en-US" b="0" i="0" u="none" strike="noStrike"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3" name="组合 22"/>
          <p:cNvGrpSpPr/>
          <p:nvPr/>
        </p:nvGrpSpPr>
        <p:grpSpPr>
          <a:xfrm>
            <a:off x="437650" y="407964"/>
            <a:ext cx="3021021" cy="521970"/>
            <a:chOff x="437650" y="407964"/>
            <a:chExt cx="3021021" cy="521970"/>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model training</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grpSp>
        <p:nvGrpSpPr>
          <p:cNvPr id="2" name="组合 1"/>
          <p:cNvGrpSpPr/>
          <p:nvPr/>
        </p:nvGrpSpPr>
        <p:grpSpPr>
          <a:xfrm>
            <a:off x="5956935" y="556260"/>
            <a:ext cx="6088380" cy="3334385"/>
            <a:chOff x="1960" y="2446"/>
            <a:chExt cx="7218" cy="3880"/>
          </a:xfrm>
        </p:grpSpPr>
        <p:sp>
          <p:nvSpPr>
            <p:cNvPr id="3" name="矩形 2"/>
            <p:cNvSpPr/>
            <p:nvPr/>
          </p:nvSpPr>
          <p:spPr>
            <a:xfrm>
              <a:off x="1960" y="2446"/>
              <a:ext cx="7219" cy="388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aphicFrame>
          <p:nvGraphicFramePr>
            <p:cNvPr id="5" name="对象 -2147482616"/>
            <p:cNvGraphicFramePr>
              <a:graphicFrameLocks noChangeAspect="1"/>
            </p:cNvGraphicFramePr>
            <p:nvPr/>
          </p:nvGraphicFramePr>
          <p:xfrm>
            <a:off x="1960" y="2737"/>
            <a:ext cx="7068" cy="3387"/>
          </p:xfrm>
          <a:graphic>
            <a:graphicData uri="http://schemas.openxmlformats.org/presentationml/2006/ole">
              <mc:AlternateContent xmlns:mc="http://schemas.openxmlformats.org/markup-compatibility/2006">
                <mc:Choice xmlns:v="urn:schemas-microsoft-com:vml" Requires="v">
                  <p:oleObj spid="_x0000_s3076" name="" r:id="rId2" imgW="9408160" imgH="4507865" progId="AxGlyph.Document">
                    <p:embed/>
                  </p:oleObj>
                </mc:Choice>
                <mc:Fallback>
                  <p:oleObj name="" r:id="rId2" imgW="9408160" imgH="4507865" progId="AxGlyph.Document">
                    <p:embed/>
                    <p:pic>
                      <p:nvPicPr>
                        <p:cNvPr id="0" name="图片 3075"/>
                        <p:cNvPicPr/>
                        <p:nvPr/>
                      </p:nvPicPr>
                      <p:blipFill>
                        <a:blip r:embed="rId3"/>
                        <a:stretch>
                          <a:fillRect/>
                        </a:stretch>
                      </p:blipFill>
                      <p:spPr>
                        <a:xfrm>
                          <a:off x="1960" y="2737"/>
                          <a:ext cx="7068" cy="3387"/>
                        </a:xfrm>
                        <a:prstGeom prst="rect">
                          <a:avLst/>
                        </a:prstGeom>
                        <a:noFill/>
                        <a:ln w="38100">
                          <a:noFill/>
                          <a:miter/>
                        </a:ln>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矩形 5"/>
          <p:cNvSpPr/>
          <p:nvPr/>
        </p:nvSpPr>
        <p:spPr>
          <a:xfrm>
            <a:off x="540726" y="1997375"/>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grpSp>
        <p:nvGrpSpPr>
          <p:cNvPr id="12" name="组合 11"/>
          <p:cNvGrpSpPr/>
          <p:nvPr/>
        </p:nvGrpSpPr>
        <p:grpSpPr>
          <a:xfrm>
            <a:off x="754882" y="2198544"/>
            <a:ext cx="366050" cy="366050"/>
            <a:chOff x="3868099" y="5741049"/>
            <a:chExt cx="366050" cy="366050"/>
          </a:xfrm>
          <a:solidFill>
            <a:schemeClr val="bg1"/>
          </a:solidFill>
        </p:grpSpPr>
        <p:sp>
          <p:nvSpPr>
            <p:cNvPr id="13"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4"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5"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18" name="文本框 17"/>
          <p:cNvSpPr txBox="1"/>
          <p:nvPr/>
        </p:nvSpPr>
        <p:spPr>
          <a:xfrm flipH="1">
            <a:off x="1381125" y="1816735"/>
            <a:ext cx="4278630" cy="11988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The module learns structure and data parameters at the same time</a:t>
            </a:r>
            <a:endPar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3" name="组合 22"/>
          <p:cNvGrpSpPr/>
          <p:nvPr/>
        </p:nvGrpSpPr>
        <p:grpSpPr>
          <a:xfrm>
            <a:off x="437650" y="407964"/>
            <a:ext cx="4446865" cy="523220"/>
            <a:chOff x="437650" y="407964"/>
            <a:chExt cx="3021021" cy="523220"/>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Graph learning module</a:t>
              </a: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28" name="文本框 27"/>
          <p:cNvSpPr txBox="1"/>
          <p:nvPr/>
        </p:nvSpPr>
        <p:spPr>
          <a:xfrm flipH="1">
            <a:off x="579755" y="3427730"/>
            <a:ext cx="4860290" cy="13379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E represents randomly initialized node embeddings</a:t>
            </a:r>
            <a:endPar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M </a:t>
            </a:r>
            <a:r>
              <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represents</a:t>
            </a:r>
            <a:r>
              <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 graph learned by linear layer</a:t>
            </a:r>
            <a:endPar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A</a:t>
            </a:r>
            <a:r>
              <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 represents </a:t>
            </a:r>
            <a:r>
              <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the adjacency matrix</a:t>
            </a:r>
            <a:endPar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endParaRPr>
          </a:p>
        </p:txBody>
      </p:sp>
      <p:pic>
        <p:nvPicPr>
          <p:cNvPr id="3" name="图片 2"/>
          <p:cNvPicPr>
            <a:picLocks noChangeAspect="1"/>
          </p:cNvPicPr>
          <p:nvPr/>
        </p:nvPicPr>
        <p:blipFill>
          <a:blip r:embed="rId1"/>
          <a:stretch>
            <a:fillRect/>
          </a:stretch>
        </p:blipFill>
        <p:spPr>
          <a:xfrm>
            <a:off x="5440100" y="29106"/>
            <a:ext cx="6059606" cy="1804155"/>
          </a:xfrm>
          <a:prstGeom prst="rect">
            <a:avLst/>
          </a:prstGeom>
        </p:spPr>
      </p:pic>
      <p:pic>
        <p:nvPicPr>
          <p:cNvPr id="17" name="图片 16"/>
          <p:cNvPicPr>
            <a:picLocks noChangeAspect="1"/>
          </p:cNvPicPr>
          <p:nvPr/>
        </p:nvPicPr>
        <p:blipFill>
          <a:blip r:embed="rId2"/>
          <a:stretch>
            <a:fillRect/>
          </a:stretch>
        </p:blipFill>
        <p:spPr>
          <a:xfrm>
            <a:off x="5537280" y="1997375"/>
            <a:ext cx="5865245" cy="47556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矩形 5"/>
          <p:cNvSpPr/>
          <p:nvPr/>
        </p:nvSpPr>
        <p:spPr>
          <a:xfrm>
            <a:off x="889341" y="1997375"/>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grpSp>
        <p:nvGrpSpPr>
          <p:cNvPr id="12" name="组合 11"/>
          <p:cNvGrpSpPr/>
          <p:nvPr/>
        </p:nvGrpSpPr>
        <p:grpSpPr>
          <a:xfrm>
            <a:off x="1103497" y="2198544"/>
            <a:ext cx="366050" cy="366050"/>
            <a:chOff x="3868099" y="5741049"/>
            <a:chExt cx="366050" cy="366050"/>
          </a:xfrm>
          <a:solidFill>
            <a:schemeClr val="bg1"/>
          </a:solidFill>
        </p:grpSpPr>
        <p:sp>
          <p:nvSpPr>
            <p:cNvPr id="13"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4"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5"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18" name="文本框 17"/>
          <p:cNvSpPr txBox="1"/>
          <p:nvPr/>
        </p:nvSpPr>
        <p:spPr>
          <a:xfrm flipH="1">
            <a:off x="1886585" y="1816735"/>
            <a:ext cx="4669155" cy="737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TCN with inception structure</a:t>
            </a: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3" name="组合 22"/>
          <p:cNvGrpSpPr/>
          <p:nvPr/>
        </p:nvGrpSpPr>
        <p:grpSpPr>
          <a:xfrm>
            <a:off x="437650" y="407964"/>
            <a:ext cx="4446865" cy="523220"/>
            <a:chOff x="437650" y="407964"/>
            <a:chExt cx="3021021" cy="523220"/>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TC module</a:t>
              </a: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pic>
        <p:nvPicPr>
          <p:cNvPr id="3" name="图片 2"/>
          <p:cNvPicPr>
            <a:picLocks noChangeAspect="1"/>
          </p:cNvPicPr>
          <p:nvPr/>
        </p:nvPicPr>
        <p:blipFill>
          <a:blip r:embed="rId1"/>
          <a:stretch>
            <a:fillRect/>
          </a:stretch>
        </p:blipFill>
        <p:spPr>
          <a:xfrm>
            <a:off x="889341" y="3703899"/>
            <a:ext cx="5666217" cy="2691114"/>
          </a:xfrm>
          <a:prstGeom prst="rect">
            <a:avLst/>
          </a:prstGeom>
        </p:spPr>
      </p:pic>
      <p:pic>
        <p:nvPicPr>
          <p:cNvPr id="5" name="图片 4"/>
          <p:cNvPicPr>
            <a:picLocks noChangeAspect="1"/>
          </p:cNvPicPr>
          <p:nvPr/>
        </p:nvPicPr>
        <p:blipFill>
          <a:blip r:embed="rId2"/>
          <a:stretch>
            <a:fillRect/>
          </a:stretch>
        </p:blipFill>
        <p:spPr>
          <a:xfrm>
            <a:off x="7307487" y="955464"/>
            <a:ext cx="3835956" cy="2584053"/>
          </a:xfrm>
          <a:prstGeom prst="rect">
            <a:avLst/>
          </a:prstGeom>
        </p:spPr>
      </p:pic>
      <p:sp>
        <p:nvSpPr>
          <p:cNvPr id="19" name="文本框 18"/>
          <p:cNvSpPr txBox="1"/>
          <p:nvPr/>
        </p:nvSpPr>
        <p:spPr>
          <a:xfrm flipH="1">
            <a:off x="1917700" y="2427605"/>
            <a:ext cx="4942205"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Can provide Richer spatial features</a:t>
            </a:r>
            <a:endParaRPr kumimoji="0" lang="en-US" altLang="zh-CN" sz="24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a:hlinkClick r:id="rId1" tooltip="" action="ppaction://hlinksldjump"/>
          </p:cNvPr>
          <p:cNvSpPr/>
          <p:nvPr/>
        </p:nvSpPr>
        <p:spPr>
          <a:xfrm>
            <a:off x="0" y="83185"/>
            <a:ext cx="11959590" cy="6691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 name="矩形 5"/>
          <p:cNvSpPr/>
          <p:nvPr/>
        </p:nvSpPr>
        <p:spPr>
          <a:xfrm>
            <a:off x="889341" y="1997375"/>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grpSp>
        <p:nvGrpSpPr>
          <p:cNvPr id="12" name="组合 11"/>
          <p:cNvGrpSpPr/>
          <p:nvPr/>
        </p:nvGrpSpPr>
        <p:grpSpPr>
          <a:xfrm>
            <a:off x="1103497" y="2198544"/>
            <a:ext cx="366050" cy="366050"/>
            <a:chOff x="3868099" y="5741049"/>
            <a:chExt cx="366050" cy="366050"/>
          </a:xfrm>
          <a:solidFill>
            <a:schemeClr val="bg1"/>
          </a:solidFill>
        </p:grpSpPr>
        <p:sp>
          <p:nvSpPr>
            <p:cNvPr id="13"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4"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5"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18" name="文本框 17"/>
          <p:cNvSpPr txBox="1"/>
          <p:nvPr/>
        </p:nvSpPr>
        <p:spPr>
          <a:xfrm flipH="1">
            <a:off x="1886660" y="1816604"/>
            <a:ext cx="2997855"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A CNN like module</a:t>
            </a:r>
            <a:endPar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3" name="组合 22"/>
          <p:cNvGrpSpPr/>
          <p:nvPr/>
        </p:nvGrpSpPr>
        <p:grpSpPr>
          <a:xfrm>
            <a:off x="437650" y="407964"/>
            <a:ext cx="4446865" cy="523220"/>
            <a:chOff x="437650" y="407964"/>
            <a:chExt cx="3021021" cy="523220"/>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GC module</a:t>
              </a: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mc:AlternateContent xmlns:mc="http://schemas.openxmlformats.org/markup-compatibility/2006">
        <mc:Choice xmlns:a14="http://schemas.microsoft.com/office/drawing/2010/main" Requires="a14">
          <p:sp>
            <p:nvSpPr>
              <p:cNvPr id="28" name="文本框 27"/>
              <p:cNvSpPr txBox="1"/>
              <p:nvPr/>
            </p:nvSpPr>
            <p:spPr>
              <a:xfrm flipH="1">
                <a:off x="1868170" y="2564765"/>
                <a:ext cx="4469130" cy="22396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14:m>
                  <m:oMath xmlns:m="http://schemas.openxmlformats.org/officeDocument/2006/math">
                    <m:sSub>
                      <m:sSubPr>
                        <m:ctrlPr>
                          <a:rPr kumimoji="0" lang="en-US" altLang="zh-CN" b="0" i="1" u="none" strike="noStrike" kern="1200" cap="none" spc="0" normalizeH="0" baseline="0" noProof="0" smtClean="0">
                            <a:ln>
                              <a:noFill/>
                            </a:ln>
                            <a:solidFill>
                              <a:prstClr val="white"/>
                            </a:solidFill>
                            <a:effectLst/>
                            <a:uLnTx/>
                            <a:uFillTx/>
                            <a:latin typeface="Cambria Math" panose="02040503050406030204" pitchFamily="18" charset="0"/>
                            <a:ea typeface="站酷文艺体" panose="02000603000000000000" pitchFamily="2" charset="-122"/>
                            <a:cs typeface="Calibri" panose="020F0502020204030204" pitchFamily="34" charset="0"/>
                          </a:rPr>
                        </m:ctrlPr>
                      </m:sSubPr>
                      <m:e>
                        <m:r>
                          <a:rPr kumimoji="0" lang="en-US" altLang="zh-CN" b="0" i="1" u="none" strike="noStrike" kern="1200" cap="none" spc="0" normalizeH="0" baseline="0" noProof="0" smtClean="0">
                            <a:ln>
                              <a:noFill/>
                            </a:ln>
                            <a:solidFill>
                              <a:prstClr val="white"/>
                            </a:solidFill>
                            <a:effectLst/>
                            <a:uLnTx/>
                            <a:uFillTx/>
                            <a:latin typeface="Cambria Math" panose="02040503050406030204" pitchFamily="18" charset="0"/>
                            <a:ea typeface="站酷文艺体" panose="02000603000000000000" pitchFamily="2" charset="-122"/>
                            <a:cs typeface="Calibri" panose="020F0502020204030204" pitchFamily="34" charset="0"/>
                          </a:rPr>
                          <m:t>𝐻</m:t>
                        </m:r>
                      </m:e>
                      <m:sub>
                        <m:r>
                          <a:rPr kumimoji="0" lang="en-US" altLang="zh-CN" b="0" i="1" u="none" strike="noStrike" kern="1200" cap="none" spc="0" normalizeH="0" baseline="0" noProof="0" smtClean="0">
                            <a:ln>
                              <a:noFill/>
                            </a:ln>
                            <a:solidFill>
                              <a:prstClr val="white"/>
                            </a:solidFill>
                            <a:effectLst/>
                            <a:uLnTx/>
                            <a:uFillTx/>
                            <a:latin typeface="Cambria Math" panose="02040503050406030204" pitchFamily="18" charset="0"/>
                            <a:ea typeface="站酷文艺体" panose="02000603000000000000" pitchFamily="2" charset="-122"/>
                            <a:cs typeface="Calibri" panose="020F0502020204030204" pitchFamily="34" charset="0"/>
                          </a:rPr>
                          <m:t>𝑖𝑛</m:t>
                        </m:r>
                      </m:sub>
                    </m:sSub>
                  </m:oMath>
                </a14:m>
                <a:r>
                  <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 represent the input data</a:t>
                </a:r>
                <a:r>
                  <a:rPr kumimoji="0" lang="en-US" altLang="zh-CN" b="0" i="0" u="none" strike="noStrike" kern="1200" cap="none" spc="0" normalizeH="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 in time</a:t>
                </a:r>
                <a:endParaRPr kumimoji="0" lang="en-US" altLang="zh-CN" b="0" i="0" u="none" strike="noStrike" kern="1200" cap="none" spc="0" normalizeH="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baseline="0"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A is the adjacency mat</a:t>
                </a:r>
                <a:r>
                  <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rix</a:t>
                </a:r>
                <a:endPar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Graph conv layer u</a:t>
                </a:r>
                <a:r>
                  <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sing data in time series and graph structure data  to merge information.</a:t>
                </a:r>
                <a:endPar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lvl="0">
                  <a:lnSpc>
                    <a:spcPct val="150000"/>
                  </a:lnSpc>
                  <a:defRPr/>
                </a:pPr>
                <a:r>
                  <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Finally using MLP to select information.</a:t>
                </a:r>
                <a:endPar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mc:Choice>
        <mc:Fallback>
          <p:sp>
            <p:nvSpPr>
              <p:cNvPr id="28" name="文本框 27"/>
              <p:cNvSpPr txBox="1">
                <a:spLocks noRot="1" noChangeAspect="1" noMove="1" noResize="1" noEditPoints="1" noAdjustHandles="1" noChangeArrowheads="1" noChangeShapeType="1" noTextEdit="1"/>
              </p:cNvSpPr>
              <p:nvPr/>
            </p:nvSpPr>
            <p:spPr>
              <a:xfrm flipH="1">
                <a:off x="1868170" y="2564765"/>
                <a:ext cx="4469130" cy="2239645"/>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a:hlinkClick r:id="rId1" tooltip="" action="ppaction://hlinksldjump"/>
          </p:cNvPr>
          <p:cNvPicPr>
            <a:picLocks noChangeAspect="1"/>
          </p:cNvPicPr>
          <p:nvPr/>
        </p:nvPicPr>
        <p:blipFill>
          <a:blip r:embed="rId3"/>
          <a:stretch>
            <a:fillRect/>
          </a:stretch>
        </p:blipFill>
        <p:spPr>
          <a:xfrm>
            <a:off x="6813644" y="660777"/>
            <a:ext cx="4830580" cy="32807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32" name="组合 31"/>
          <p:cNvGrpSpPr/>
          <p:nvPr/>
        </p:nvGrpSpPr>
        <p:grpSpPr>
          <a:xfrm>
            <a:off x="4434342" y="4742624"/>
            <a:ext cx="925506" cy="2125000"/>
            <a:chOff x="4434342" y="4732999"/>
            <a:chExt cx="925506" cy="2125000"/>
          </a:xfrm>
          <a:solidFill>
            <a:srgbClr val="36C8CC"/>
          </a:solidFill>
        </p:grpSpPr>
        <p:sp>
          <p:nvSpPr>
            <p:cNvPr id="62" name="圆: 空心 61"/>
            <p:cNvSpPr/>
            <p:nvPr/>
          </p:nvSpPr>
          <p:spPr>
            <a:xfrm rot="16200000">
              <a:off x="4434342" y="4732999"/>
              <a:ext cx="925505" cy="925505"/>
            </a:xfrm>
            <a:prstGeom prst="donut">
              <a:avLst>
                <a:gd name="adj" fmla="val 143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A8E5"/>
                </a:solidFill>
                <a:effectLst/>
                <a:uLnTx/>
                <a:uFillTx/>
                <a:latin typeface="等线" panose="02010600030101010101" charset="-122"/>
                <a:ea typeface="等线" panose="02010600030101010101" charset="-122"/>
                <a:cs typeface="Arial" panose="020B0604020202090204" pitchFamily="34" charset="0"/>
              </a:endParaRPr>
            </a:p>
          </p:txBody>
        </p:sp>
        <p:sp>
          <p:nvSpPr>
            <p:cNvPr id="67" name="任意多边形: 形状 66"/>
            <p:cNvSpPr/>
            <p:nvPr/>
          </p:nvSpPr>
          <p:spPr>
            <a:xfrm rot="16200000">
              <a:off x="4471662" y="5969813"/>
              <a:ext cx="1638797" cy="137575"/>
            </a:xfrm>
            <a:custGeom>
              <a:avLst/>
              <a:gdLst>
                <a:gd name="connsiteX0" fmla="*/ 1638797 w 1638797"/>
                <a:gd name="connsiteY0" fmla="*/ 0 h 137575"/>
                <a:gd name="connsiteX1" fmla="*/ 1638797 w 1638797"/>
                <a:gd name="connsiteY1" fmla="*/ 137575 h 137575"/>
                <a:gd name="connsiteX2" fmla="*/ 0 w 1638797"/>
                <a:gd name="connsiteY2" fmla="*/ 137575 h 137575"/>
                <a:gd name="connsiteX3" fmla="*/ 0 w 1638797"/>
                <a:gd name="connsiteY3" fmla="*/ 0 h 137575"/>
              </a:gdLst>
              <a:ahLst/>
              <a:cxnLst>
                <a:cxn ang="0">
                  <a:pos x="connsiteX0" y="connsiteY0"/>
                </a:cxn>
                <a:cxn ang="0">
                  <a:pos x="connsiteX1" y="connsiteY1"/>
                </a:cxn>
                <a:cxn ang="0">
                  <a:pos x="connsiteX2" y="connsiteY2"/>
                </a:cxn>
                <a:cxn ang="0">
                  <a:pos x="connsiteX3" y="connsiteY3"/>
                </a:cxn>
              </a:cxnLst>
              <a:rect l="l" t="t" r="r" b="b"/>
              <a:pathLst>
                <a:path w="1638797" h="137575">
                  <a:moveTo>
                    <a:pt x="1638797" y="0"/>
                  </a:moveTo>
                  <a:lnTo>
                    <a:pt x="1638797" y="137575"/>
                  </a:lnTo>
                  <a:lnTo>
                    <a:pt x="0" y="13757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A8E5"/>
                </a:solidFill>
                <a:effectLst/>
                <a:uLnTx/>
                <a:uFillTx/>
                <a:latin typeface="等线" panose="02010600030101010101" charset="-122"/>
                <a:ea typeface="等线" panose="02010600030101010101" charset="-122"/>
                <a:cs typeface="Arial" panose="020B0604020202090204" pitchFamily="34" charset="0"/>
              </a:endParaRPr>
            </a:p>
          </p:txBody>
        </p:sp>
      </p:grpSp>
      <p:grpSp>
        <p:nvGrpSpPr>
          <p:cNvPr id="71" name="组合 70"/>
          <p:cNvGrpSpPr/>
          <p:nvPr/>
        </p:nvGrpSpPr>
        <p:grpSpPr>
          <a:xfrm>
            <a:off x="6618051" y="3900333"/>
            <a:ext cx="925505" cy="2967292"/>
            <a:chOff x="6618051" y="3890708"/>
            <a:chExt cx="925505" cy="2967292"/>
          </a:xfrm>
          <a:solidFill>
            <a:srgbClr val="00BDD0"/>
          </a:solidFill>
        </p:grpSpPr>
        <p:sp>
          <p:nvSpPr>
            <p:cNvPr id="56" name="圆: 空心 55"/>
            <p:cNvSpPr/>
            <p:nvPr/>
          </p:nvSpPr>
          <p:spPr>
            <a:xfrm rot="16200000" flipV="1">
              <a:off x="6618051" y="3890708"/>
              <a:ext cx="925505" cy="925505"/>
            </a:xfrm>
            <a:prstGeom prst="donut">
              <a:avLst>
                <a:gd name="adj" fmla="val 143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A8E5"/>
                </a:solidFill>
                <a:effectLst/>
                <a:uLnTx/>
                <a:uFillTx/>
                <a:latin typeface="等线" panose="02010600030101010101" charset="-122"/>
                <a:ea typeface="等线" panose="02010600030101010101" charset="-122"/>
                <a:cs typeface="+mn-cs"/>
              </a:endParaRPr>
            </a:p>
          </p:txBody>
        </p:sp>
        <p:sp>
          <p:nvSpPr>
            <p:cNvPr id="70" name="任意多边形: 形状 69"/>
            <p:cNvSpPr/>
            <p:nvPr/>
          </p:nvSpPr>
          <p:spPr>
            <a:xfrm rot="16200000" flipV="1">
              <a:off x="5446295" y="5548668"/>
              <a:ext cx="2481088" cy="137575"/>
            </a:xfrm>
            <a:custGeom>
              <a:avLst/>
              <a:gdLst>
                <a:gd name="connsiteX0" fmla="*/ 2481088 w 2481088"/>
                <a:gd name="connsiteY0" fmla="*/ 137575 h 137575"/>
                <a:gd name="connsiteX1" fmla="*/ 2481088 w 2481088"/>
                <a:gd name="connsiteY1" fmla="*/ 0 h 137575"/>
                <a:gd name="connsiteX2" fmla="*/ 0 w 2481088"/>
                <a:gd name="connsiteY2" fmla="*/ 0 h 137575"/>
                <a:gd name="connsiteX3" fmla="*/ 0 w 2481088"/>
                <a:gd name="connsiteY3" fmla="*/ 137575 h 137575"/>
              </a:gdLst>
              <a:ahLst/>
              <a:cxnLst>
                <a:cxn ang="0">
                  <a:pos x="connsiteX0" y="connsiteY0"/>
                </a:cxn>
                <a:cxn ang="0">
                  <a:pos x="connsiteX1" y="connsiteY1"/>
                </a:cxn>
                <a:cxn ang="0">
                  <a:pos x="connsiteX2" y="connsiteY2"/>
                </a:cxn>
                <a:cxn ang="0">
                  <a:pos x="connsiteX3" y="connsiteY3"/>
                </a:cxn>
              </a:cxnLst>
              <a:rect l="l" t="t" r="r" b="b"/>
              <a:pathLst>
                <a:path w="2481088" h="137575">
                  <a:moveTo>
                    <a:pt x="2481088" y="137575"/>
                  </a:moveTo>
                  <a:lnTo>
                    <a:pt x="2481088" y="0"/>
                  </a:lnTo>
                  <a:lnTo>
                    <a:pt x="0" y="0"/>
                  </a:lnTo>
                  <a:lnTo>
                    <a:pt x="0" y="1375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A8E5"/>
                </a:solidFill>
                <a:effectLst/>
                <a:uLnTx/>
                <a:uFillTx/>
                <a:latin typeface="等线" panose="02010600030101010101" charset="-122"/>
                <a:ea typeface="等线" panose="02010600030101010101" charset="-122"/>
                <a:cs typeface="+mn-cs"/>
              </a:endParaRPr>
            </a:p>
          </p:txBody>
        </p:sp>
      </p:grpSp>
      <p:grpSp>
        <p:nvGrpSpPr>
          <p:cNvPr id="33" name="组合 32"/>
          <p:cNvGrpSpPr/>
          <p:nvPr/>
        </p:nvGrpSpPr>
        <p:grpSpPr>
          <a:xfrm>
            <a:off x="4922107" y="2705430"/>
            <a:ext cx="925506" cy="4162194"/>
            <a:chOff x="4922107" y="2695805"/>
            <a:chExt cx="925506" cy="4162194"/>
          </a:xfrm>
          <a:solidFill>
            <a:srgbClr val="00BDD0"/>
          </a:solidFill>
        </p:grpSpPr>
        <p:sp>
          <p:nvSpPr>
            <p:cNvPr id="60" name="圆: 空心 59"/>
            <p:cNvSpPr/>
            <p:nvPr/>
          </p:nvSpPr>
          <p:spPr>
            <a:xfrm rot="16200000">
              <a:off x="4922107" y="2695805"/>
              <a:ext cx="925505" cy="925505"/>
            </a:xfrm>
            <a:prstGeom prst="donut">
              <a:avLst>
                <a:gd name="adj" fmla="val 143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A8E5"/>
                </a:solidFill>
                <a:effectLst/>
                <a:uLnTx/>
                <a:uFillTx/>
                <a:latin typeface="等线" panose="02010600030101010101" charset="-122"/>
                <a:ea typeface="等线" panose="02010600030101010101" charset="-122"/>
                <a:cs typeface="+mn-cs"/>
              </a:endParaRPr>
            </a:p>
          </p:txBody>
        </p:sp>
        <p:sp>
          <p:nvSpPr>
            <p:cNvPr id="68" name="任意多边形: 形状 67"/>
            <p:cNvSpPr/>
            <p:nvPr/>
          </p:nvSpPr>
          <p:spPr>
            <a:xfrm rot="16200000">
              <a:off x="3940830" y="4951216"/>
              <a:ext cx="3675991" cy="137575"/>
            </a:xfrm>
            <a:custGeom>
              <a:avLst/>
              <a:gdLst>
                <a:gd name="connsiteX0" fmla="*/ 3675991 w 3675991"/>
                <a:gd name="connsiteY0" fmla="*/ 0 h 137575"/>
                <a:gd name="connsiteX1" fmla="*/ 3675991 w 3675991"/>
                <a:gd name="connsiteY1" fmla="*/ 137575 h 137575"/>
                <a:gd name="connsiteX2" fmla="*/ 0 w 3675991"/>
                <a:gd name="connsiteY2" fmla="*/ 137575 h 137575"/>
                <a:gd name="connsiteX3" fmla="*/ 0 w 3675991"/>
                <a:gd name="connsiteY3" fmla="*/ 0 h 137575"/>
              </a:gdLst>
              <a:ahLst/>
              <a:cxnLst>
                <a:cxn ang="0">
                  <a:pos x="connsiteX0" y="connsiteY0"/>
                </a:cxn>
                <a:cxn ang="0">
                  <a:pos x="connsiteX1" y="connsiteY1"/>
                </a:cxn>
                <a:cxn ang="0">
                  <a:pos x="connsiteX2" y="connsiteY2"/>
                </a:cxn>
                <a:cxn ang="0">
                  <a:pos x="connsiteX3" y="connsiteY3"/>
                </a:cxn>
              </a:cxnLst>
              <a:rect l="l" t="t" r="r" b="b"/>
              <a:pathLst>
                <a:path w="3675991" h="137575">
                  <a:moveTo>
                    <a:pt x="3675991" y="0"/>
                  </a:moveTo>
                  <a:lnTo>
                    <a:pt x="3675991" y="137575"/>
                  </a:lnTo>
                  <a:lnTo>
                    <a:pt x="0" y="13757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A8E5"/>
                </a:solidFill>
                <a:effectLst/>
                <a:uLnTx/>
                <a:uFillTx/>
                <a:latin typeface="等线" panose="02010600030101010101" charset="-122"/>
                <a:ea typeface="等线" panose="02010600030101010101" charset="-122"/>
                <a:cs typeface="+mn-cs"/>
              </a:endParaRPr>
            </a:p>
          </p:txBody>
        </p:sp>
      </p:grpSp>
      <p:grpSp>
        <p:nvGrpSpPr>
          <p:cNvPr id="34" name="组合 33"/>
          <p:cNvGrpSpPr/>
          <p:nvPr/>
        </p:nvGrpSpPr>
        <p:grpSpPr>
          <a:xfrm>
            <a:off x="6127772" y="1962056"/>
            <a:ext cx="928018" cy="4905568"/>
            <a:chOff x="6127772" y="1952431"/>
            <a:chExt cx="928018" cy="4905568"/>
          </a:xfrm>
          <a:solidFill>
            <a:srgbClr val="36C8CC"/>
          </a:solidFill>
        </p:grpSpPr>
        <p:sp>
          <p:nvSpPr>
            <p:cNvPr id="58" name="圆: 空心 57"/>
            <p:cNvSpPr/>
            <p:nvPr/>
          </p:nvSpPr>
          <p:spPr>
            <a:xfrm rot="16200000" flipV="1">
              <a:off x="6130285" y="1952431"/>
              <a:ext cx="925505" cy="925505"/>
            </a:xfrm>
            <a:prstGeom prst="donut">
              <a:avLst>
                <a:gd name="adj" fmla="val 143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4A8E5"/>
                </a:solidFill>
                <a:effectLst/>
                <a:uLnTx/>
                <a:uFillTx/>
                <a:latin typeface="等线" panose="02010600030101010101" charset="-122"/>
                <a:ea typeface="等线" panose="02010600030101010101" charset="-122"/>
                <a:cs typeface="+mn-cs"/>
              </a:endParaRPr>
            </a:p>
          </p:txBody>
        </p:sp>
        <p:sp>
          <p:nvSpPr>
            <p:cNvPr id="69" name="任意多边形: 形状 68"/>
            <p:cNvSpPr/>
            <p:nvPr/>
          </p:nvSpPr>
          <p:spPr>
            <a:xfrm rot="16200000">
              <a:off x="3986877" y="4579529"/>
              <a:ext cx="4419365" cy="137575"/>
            </a:xfrm>
            <a:custGeom>
              <a:avLst/>
              <a:gdLst>
                <a:gd name="connsiteX0" fmla="*/ 4419365 w 4419365"/>
                <a:gd name="connsiteY0" fmla="*/ 0 h 137575"/>
                <a:gd name="connsiteX1" fmla="*/ 4419365 w 4419365"/>
                <a:gd name="connsiteY1" fmla="*/ 137575 h 137575"/>
                <a:gd name="connsiteX2" fmla="*/ 0 w 4419365"/>
                <a:gd name="connsiteY2" fmla="*/ 137575 h 137575"/>
                <a:gd name="connsiteX3" fmla="*/ 0 w 4419365"/>
                <a:gd name="connsiteY3" fmla="*/ 0 h 137575"/>
              </a:gdLst>
              <a:ahLst/>
              <a:cxnLst>
                <a:cxn ang="0">
                  <a:pos x="connsiteX0" y="connsiteY0"/>
                </a:cxn>
                <a:cxn ang="0">
                  <a:pos x="connsiteX1" y="connsiteY1"/>
                </a:cxn>
                <a:cxn ang="0">
                  <a:pos x="connsiteX2" y="connsiteY2"/>
                </a:cxn>
                <a:cxn ang="0">
                  <a:pos x="connsiteX3" y="connsiteY3"/>
                </a:cxn>
              </a:cxnLst>
              <a:rect l="l" t="t" r="r" b="b"/>
              <a:pathLst>
                <a:path w="4419365" h="137575">
                  <a:moveTo>
                    <a:pt x="4419365" y="0"/>
                  </a:moveTo>
                  <a:lnTo>
                    <a:pt x="4419365" y="137575"/>
                  </a:lnTo>
                  <a:lnTo>
                    <a:pt x="0" y="13757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4A8E5"/>
                </a:solidFill>
                <a:effectLst/>
                <a:uLnTx/>
                <a:uFillTx/>
                <a:latin typeface="等线" panose="02010600030101010101" charset="-122"/>
                <a:ea typeface="等线" panose="02010600030101010101" charset="-122"/>
                <a:cs typeface="+mn-cs"/>
              </a:endParaRPr>
            </a:p>
          </p:txBody>
        </p:sp>
      </p:grpSp>
      <p:grpSp>
        <p:nvGrpSpPr>
          <p:cNvPr id="47" name="组合 46"/>
          <p:cNvGrpSpPr/>
          <p:nvPr/>
        </p:nvGrpSpPr>
        <p:grpSpPr>
          <a:xfrm>
            <a:off x="437650" y="407964"/>
            <a:ext cx="3021021" cy="583565"/>
            <a:chOff x="437650" y="407964"/>
            <a:chExt cx="3021021" cy="583565"/>
          </a:xfrm>
        </p:grpSpPr>
        <p:grpSp>
          <p:nvGrpSpPr>
            <p:cNvPr id="48" name="组合 47"/>
            <p:cNvGrpSpPr/>
            <p:nvPr/>
          </p:nvGrpSpPr>
          <p:grpSpPr>
            <a:xfrm>
              <a:off x="437650" y="426743"/>
              <a:ext cx="503641" cy="485662"/>
              <a:chOff x="431503" y="418769"/>
              <a:chExt cx="710506" cy="685142"/>
            </a:xfrm>
          </p:grpSpPr>
          <p:sp>
            <p:nvSpPr>
              <p:cNvPr id="50" name="矩形 49"/>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51" name="矩形 50"/>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49" name="文本框 48"/>
            <p:cNvSpPr txBox="1"/>
            <p:nvPr/>
          </p:nvSpPr>
          <p:spPr>
            <a:xfrm>
              <a:off x="1039846" y="407964"/>
              <a:ext cx="2418825" cy="5835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evaluation</a:t>
              </a:r>
              <a:endParaRPr kumimoji="0" lang="en-US" altLang="zh-CN"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grpSp>
        <p:nvGrpSpPr>
          <p:cNvPr id="3" name="组合 2"/>
          <p:cNvGrpSpPr/>
          <p:nvPr/>
        </p:nvGrpSpPr>
        <p:grpSpPr>
          <a:xfrm>
            <a:off x="643255" y="1292860"/>
            <a:ext cx="3178810" cy="1065530"/>
            <a:chOff x="1228" y="1884"/>
            <a:chExt cx="4288" cy="1572"/>
          </a:xfrm>
        </p:grpSpPr>
        <p:sp>
          <p:nvSpPr>
            <p:cNvPr id="2" name="矩形 1"/>
            <p:cNvSpPr/>
            <p:nvPr/>
          </p:nvSpPr>
          <p:spPr>
            <a:xfrm>
              <a:off x="1228" y="1884"/>
              <a:ext cx="4288" cy="1573"/>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aphicFrame>
          <p:nvGraphicFramePr>
            <p:cNvPr id="-2147482594" name="对象 -2147482595"/>
            <p:cNvGraphicFramePr>
              <a:graphicFrameLocks noChangeAspect="1"/>
            </p:cNvGraphicFramePr>
            <p:nvPr/>
          </p:nvGraphicFramePr>
          <p:xfrm>
            <a:off x="1397" y="2186"/>
            <a:ext cx="3986" cy="982"/>
          </p:xfrm>
          <a:graphic>
            <a:graphicData uri="http://schemas.openxmlformats.org/presentationml/2006/ole">
              <mc:AlternateContent xmlns:mc="http://schemas.openxmlformats.org/markup-compatibility/2006">
                <mc:Choice xmlns:v="urn:schemas-microsoft-com:vml" Requires="v">
                  <p:oleObj spid="_x0000_s3076" name="" r:id="rId2" imgW="1614170" imgH="433070" progId="Equation.AxMath">
                    <p:embed/>
                  </p:oleObj>
                </mc:Choice>
                <mc:Fallback>
                  <p:oleObj name="" r:id="rId2" imgW="1614170" imgH="433070" progId="Equation.AxMath">
                    <p:embed/>
                    <p:pic>
                      <p:nvPicPr>
                        <p:cNvPr id="0" name="图片 3075"/>
                        <p:cNvPicPr/>
                        <p:nvPr/>
                      </p:nvPicPr>
                      <p:blipFill>
                        <a:blip r:embed="rId3"/>
                        <a:stretch>
                          <a:fillRect/>
                        </a:stretch>
                      </p:blipFill>
                      <p:spPr>
                        <a:xfrm>
                          <a:off x="1397" y="2186"/>
                          <a:ext cx="3986" cy="982"/>
                        </a:xfrm>
                        <a:prstGeom prst="rect">
                          <a:avLst/>
                        </a:prstGeom>
                        <a:noFill/>
                        <a:ln w="38100">
                          <a:noFill/>
                          <a:miter/>
                        </a:ln>
                      </p:spPr>
                    </p:pic>
                  </p:oleObj>
                </mc:Fallback>
              </mc:AlternateContent>
            </a:graphicData>
          </a:graphic>
        </p:graphicFrame>
      </p:grpSp>
      <p:grpSp>
        <p:nvGrpSpPr>
          <p:cNvPr id="6" name="组合 5"/>
          <p:cNvGrpSpPr/>
          <p:nvPr/>
        </p:nvGrpSpPr>
        <p:grpSpPr>
          <a:xfrm>
            <a:off x="574040" y="3146425"/>
            <a:ext cx="5135880" cy="2433320"/>
            <a:chOff x="1098" y="6142"/>
            <a:chExt cx="6651" cy="3353"/>
          </a:xfrm>
        </p:grpSpPr>
        <p:sp>
          <p:nvSpPr>
            <p:cNvPr id="5" name="矩形 4"/>
            <p:cNvSpPr/>
            <p:nvPr/>
          </p:nvSpPr>
          <p:spPr>
            <a:xfrm>
              <a:off x="1098" y="6142"/>
              <a:ext cx="6616" cy="3352"/>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4" name="图片 3" descr="形状&#10;&#10;中度可信度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t="21341" r="-1069" b="-1732"/>
            <a:stretch>
              <a:fillRect/>
            </a:stretch>
          </p:blipFill>
          <p:spPr>
            <a:xfrm>
              <a:off x="1129" y="6345"/>
              <a:ext cx="6621" cy="3150"/>
            </a:xfrm>
            <a:prstGeom prst="rect">
              <a:avLst/>
            </a:prstGeom>
            <a:noFill/>
            <a:ln>
              <a:noFill/>
            </a:ln>
          </p:spPr>
        </p:pic>
      </p:grpSp>
      <p:pic>
        <p:nvPicPr>
          <p:cNvPr id="9" name="图片 9" descr="fig_humidity_2的副本"/>
          <p:cNvPicPr>
            <a:picLocks noChangeAspect="1"/>
          </p:cNvPicPr>
          <p:nvPr/>
        </p:nvPicPr>
        <p:blipFill>
          <a:blip r:embed="rId5"/>
          <a:stretch>
            <a:fillRect/>
          </a:stretch>
        </p:blipFill>
        <p:spPr>
          <a:xfrm>
            <a:off x="6866255" y="601345"/>
            <a:ext cx="4680585" cy="2809240"/>
          </a:xfrm>
          <a:prstGeom prst="rect">
            <a:avLst/>
          </a:prstGeom>
        </p:spPr>
      </p:pic>
      <p:pic>
        <p:nvPicPr>
          <p:cNvPr id="10" name="图片 10" descr="fig_humidity_2"/>
          <p:cNvPicPr>
            <a:picLocks noChangeAspect="1"/>
          </p:cNvPicPr>
          <p:nvPr/>
        </p:nvPicPr>
        <p:blipFill>
          <a:blip r:embed="rId6"/>
          <a:stretch>
            <a:fillRect/>
          </a:stretch>
        </p:blipFill>
        <p:spPr>
          <a:xfrm>
            <a:off x="7018020" y="3293745"/>
            <a:ext cx="4351020" cy="3263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 name="Freeform 6"/>
          <p:cNvSpPr/>
          <p:nvPr/>
        </p:nvSpPr>
        <p:spPr bwMode="auto">
          <a:xfrm>
            <a:off x="5811368" y="1950365"/>
            <a:ext cx="589686" cy="4780390"/>
          </a:xfrm>
          <a:custGeom>
            <a:avLst/>
            <a:gdLst>
              <a:gd name="T0" fmla="*/ 0 w 240"/>
              <a:gd name="T1" fmla="*/ 1638 h 1638"/>
              <a:gd name="T2" fmla="*/ 30 w 240"/>
              <a:gd name="T3" fmla="*/ 1552 h 1638"/>
              <a:gd name="T4" fmla="*/ 88 w 240"/>
              <a:gd name="T5" fmla="*/ 1398 h 1638"/>
              <a:gd name="T6" fmla="*/ 92 w 240"/>
              <a:gd name="T7" fmla="*/ 1374 h 1638"/>
              <a:gd name="T8" fmla="*/ 92 w 240"/>
              <a:gd name="T9" fmla="*/ 93 h 1638"/>
              <a:gd name="T10" fmla="*/ 91 w 240"/>
              <a:gd name="T11" fmla="*/ 79 h 1638"/>
              <a:gd name="T12" fmla="*/ 68 w 240"/>
              <a:gd name="T13" fmla="*/ 76 h 1638"/>
              <a:gd name="T14" fmla="*/ 113 w 240"/>
              <a:gd name="T15" fmla="*/ 0 h 1638"/>
              <a:gd name="T16" fmla="*/ 158 w 240"/>
              <a:gd name="T17" fmla="*/ 76 h 1638"/>
              <a:gd name="T18" fmla="*/ 132 w 240"/>
              <a:gd name="T19" fmla="*/ 79 h 1638"/>
              <a:gd name="T20" fmla="*/ 132 w 240"/>
              <a:gd name="T21" fmla="*/ 102 h 1638"/>
              <a:gd name="T22" fmla="*/ 131 w 240"/>
              <a:gd name="T23" fmla="*/ 1319 h 1638"/>
              <a:gd name="T24" fmla="*/ 158 w 240"/>
              <a:gd name="T25" fmla="*/ 1448 h 1638"/>
              <a:gd name="T26" fmla="*/ 233 w 240"/>
              <a:gd name="T27" fmla="*/ 1617 h 1638"/>
              <a:gd name="T28" fmla="*/ 240 w 240"/>
              <a:gd name="T29" fmla="*/ 1638 h 1638"/>
              <a:gd name="T30" fmla="*/ 0 w 240"/>
              <a:gd name="T31" fmla="*/ 1638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0" h="1638">
                <a:moveTo>
                  <a:pt x="0" y="1638"/>
                </a:moveTo>
                <a:cubicBezTo>
                  <a:pt x="10" y="1609"/>
                  <a:pt x="19" y="1580"/>
                  <a:pt x="30" y="1552"/>
                </a:cubicBezTo>
                <a:cubicBezTo>
                  <a:pt x="49" y="1500"/>
                  <a:pt x="69" y="1449"/>
                  <a:pt x="88" y="1398"/>
                </a:cubicBezTo>
                <a:cubicBezTo>
                  <a:pt x="91" y="1391"/>
                  <a:pt x="92" y="1382"/>
                  <a:pt x="92" y="1374"/>
                </a:cubicBezTo>
                <a:cubicBezTo>
                  <a:pt x="92" y="947"/>
                  <a:pt x="92" y="520"/>
                  <a:pt x="92" y="93"/>
                </a:cubicBezTo>
                <a:cubicBezTo>
                  <a:pt x="92" y="89"/>
                  <a:pt x="92" y="84"/>
                  <a:pt x="91" y="79"/>
                </a:cubicBezTo>
                <a:cubicBezTo>
                  <a:pt x="84" y="78"/>
                  <a:pt x="78" y="77"/>
                  <a:pt x="68" y="76"/>
                </a:cubicBezTo>
                <a:cubicBezTo>
                  <a:pt x="83" y="51"/>
                  <a:pt x="97" y="28"/>
                  <a:pt x="113" y="0"/>
                </a:cubicBezTo>
                <a:cubicBezTo>
                  <a:pt x="129" y="27"/>
                  <a:pt x="143" y="50"/>
                  <a:pt x="158" y="76"/>
                </a:cubicBezTo>
                <a:cubicBezTo>
                  <a:pt x="148" y="77"/>
                  <a:pt x="141" y="78"/>
                  <a:pt x="132" y="79"/>
                </a:cubicBezTo>
                <a:cubicBezTo>
                  <a:pt x="132" y="86"/>
                  <a:pt x="132" y="94"/>
                  <a:pt x="132" y="102"/>
                </a:cubicBezTo>
                <a:cubicBezTo>
                  <a:pt x="132" y="507"/>
                  <a:pt x="133" y="913"/>
                  <a:pt x="131" y="1319"/>
                </a:cubicBezTo>
                <a:cubicBezTo>
                  <a:pt x="131" y="1365"/>
                  <a:pt x="139" y="1406"/>
                  <a:pt x="158" y="1448"/>
                </a:cubicBezTo>
                <a:cubicBezTo>
                  <a:pt x="185" y="1503"/>
                  <a:pt x="208" y="1561"/>
                  <a:pt x="233" y="1617"/>
                </a:cubicBezTo>
                <a:cubicBezTo>
                  <a:pt x="236" y="1624"/>
                  <a:pt x="237" y="1631"/>
                  <a:pt x="240" y="1638"/>
                </a:cubicBezTo>
                <a:cubicBezTo>
                  <a:pt x="160" y="1638"/>
                  <a:pt x="80" y="1638"/>
                  <a:pt x="0" y="1638"/>
                </a:cubicBezTo>
                <a:close/>
              </a:path>
            </a:pathLst>
          </a:custGeom>
          <a:solidFill>
            <a:srgbClr val="36C8C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Freeform 7"/>
          <p:cNvSpPr/>
          <p:nvPr/>
        </p:nvSpPr>
        <p:spPr bwMode="auto">
          <a:xfrm>
            <a:off x="4522230" y="2997070"/>
            <a:ext cx="1345300" cy="3733682"/>
          </a:xfrm>
          <a:custGeom>
            <a:avLst/>
            <a:gdLst>
              <a:gd name="T0" fmla="*/ 0 w 547"/>
              <a:gd name="T1" fmla="*/ 1238 h 1238"/>
              <a:gd name="T2" fmla="*/ 10 w 547"/>
              <a:gd name="T3" fmla="*/ 1228 h 1238"/>
              <a:gd name="T4" fmla="*/ 464 w 547"/>
              <a:gd name="T5" fmla="*/ 997 h 1238"/>
              <a:gd name="T6" fmla="*/ 484 w 547"/>
              <a:gd name="T7" fmla="*/ 965 h 1238"/>
              <a:gd name="T8" fmla="*/ 484 w 547"/>
              <a:gd name="T9" fmla="*/ 97 h 1238"/>
              <a:gd name="T10" fmla="*/ 484 w 547"/>
              <a:gd name="T11" fmla="*/ 77 h 1238"/>
              <a:gd name="T12" fmla="*/ 461 w 547"/>
              <a:gd name="T13" fmla="*/ 74 h 1238"/>
              <a:gd name="T14" fmla="*/ 505 w 547"/>
              <a:gd name="T15" fmla="*/ 0 h 1238"/>
              <a:gd name="T16" fmla="*/ 547 w 547"/>
              <a:gd name="T17" fmla="*/ 71 h 1238"/>
              <a:gd name="T18" fmla="*/ 527 w 547"/>
              <a:gd name="T19" fmla="*/ 79 h 1238"/>
              <a:gd name="T20" fmla="*/ 527 w 547"/>
              <a:gd name="T21" fmla="*/ 101 h 1238"/>
              <a:gd name="T22" fmla="*/ 527 w 547"/>
              <a:gd name="T23" fmla="*/ 964 h 1238"/>
              <a:gd name="T24" fmla="*/ 510 w 547"/>
              <a:gd name="T25" fmla="*/ 1000 h 1238"/>
              <a:gd name="T26" fmla="*/ 274 w 547"/>
              <a:gd name="T27" fmla="*/ 1205 h 1238"/>
              <a:gd name="T28" fmla="*/ 240 w 547"/>
              <a:gd name="T29" fmla="*/ 1238 h 1238"/>
              <a:gd name="T30" fmla="*/ 0 w 547"/>
              <a:gd name="T31" fmla="*/ 1238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7" h="1238">
                <a:moveTo>
                  <a:pt x="0" y="1238"/>
                </a:moveTo>
                <a:cubicBezTo>
                  <a:pt x="3" y="1235"/>
                  <a:pt x="6" y="1230"/>
                  <a:pt x="10" y="1228"/>
                </a:cubicBezTo>
                <a:cubicBezTo>
                  <a:pt x="161" y="1151"/>
                  <a:pt x="313" y="1073"/>
                  <a:pt x="464" y="997"/>
                </a:cubicBezTo>
                <a:cubicBezTo>
                  <a:pt x="478" y="990"/>
                  <a:pt x="484" y="982"/>
                  <a:pt x="484" y="965"/>
                </a:cubicBezTo>
                <a:cubicBezTo>
                  <a:pt x="484" y="676"/>
                  <a:pt x="484" y="387"/>
                  <a:pt x="484" y="97"/>
                </a:cubicBezTo>
                <a:cubicBezTo>
                  <a:pt x="484" y="91"/>
                  <a:pt x="484" y="84"/>
                  <a:pt x="484" y="77"/>
                </a:cubicBezTo>
                <a:cubicBezTo>
                  <a:pt x="477" y="76"/>
                  <a:pt x="471" y="75"/>
                  <a:pt x="461" y="74"/>
                </a:cubicBezTo>
                <a:cubicBezTo>
                  <a:pt x="475" y="49"/>
                  <a:pt x="489" y="26"/>
                  <a:pt x="505" y="0"/>
                </a:cubicBezTo>
                <a:cubicBezTo>
                  <a:pt x="520" y="26"/>
                  <a:pt x="533" y="48"/>
                  <a:pt x="547" y="71"/>
                </a:cubicBezTo>
                <a:cubicBezTo>
                  <a:pt x="539" y="74"/>
                  <a:pt x="533" y="76"/>
                  <a:pt x="527" y="79"/>
                </a:cubicBezTo>
                <a:cubicBezTo>
                  <a:pt x="527" y="86"/>
                  <a:pt x="527" y="93"/>
                  <a:pt x="527" y="101"/>
                </a:cubicBezTo>
                <a:cubicBezTo>
                  <a:pt x="527" y="389"/>
                  <a:pt x="527" y="676"/>
                  <a:pt x="527" y="964"/>
                </a:cubicBezTo>
                <a:cubicBezTo>
                  <a:pt x="527" y="980"/>
                  <a:pt x="522" y="990"/>
                  <a:pt x="510" y="1000"/>
                </a:cubicBezTo>
                <a:cubicBezTo>
                  <a:pt x="431" y="1068"/>
                  <a:pt x="352" y="1137"/>
                  <a:pt x="274" y="1205"/>
                </a:cubicBezTo>
                <a:cubicBezTo>
                  <a:pt x="262" y="1216"/>
                  <a:pt x="251" y="1227"/>
                  <a:pt x="240" y="1238"/>
                </a:cubicBezTo>
                <a:cubicBezTo>
                  <a:pt x="160" y="1238"/>
                  <a:pt x="80" y="1238"/>
                  <a:pt x="0" y="1238"/>
                </a:cubicBezTo>
                <a:close/>
              </a:path>
            </a:pathLst>
          </a:custGeom>
          <a:solidFill>
            <a:srgbClr val="36C8C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 name="Freeform 8"/>
          <p:cNvSpPr/>
          <p:nvPr/>
        </p:nvSpPr>
        <p:spPr bwMode="auto">
          <a:xfrm>
            <a:off x="6291285" y="3019001"/>
            <a:ext cx="1378485" cy="3711754"/>
          </a:xfrm>
          <a:custGeom>
            <a:avLst/>
            <a:gdLst>
              <a:gd name="T0" fmla="*/ 320 w 560"/>
              <a:gd name="T1" fmla="*/ 1231 h 1231"/>
              <a:gd name="T2" fmla="*/ 232 w 560"/>
              <a:gd name="T3" fmla="*/ 1154 h 1231"/>
              <a:gd name="T4" fmla="*/ 36 w 560"/>
              <a:gd name="T5" fmla="*/ 990 h 1231"/>
              <a:gd name="T6" fmla="*/ 25 w 560"/>
              <a:gd name="T7" fmla="*/ 961 h 1231"/>
              <a:gd name="T8" fmla="*/ 25 w 560"/>
              <a:gd name="T9" fmla="*/ 95 h 1231"/>
              <a:gd name="T10" fmla="*/ 25 w 560"/>
              <a:gd name="T11" fmla="*/ 70 h 1231"/>
              <a:gd name="T12" fmla="*/ 0 w 560"/>
              <a:gd name="T13" fmla="*/ 67 h 1231"/>
              <a:gd name="T14" fmla="*/ 37 w 560"/>
              <a:gd name="T15" fmla="*/ 2 h 1231"/>
              <a:gd name="T16" fmla="*/ 49 w 560"/>
              <a:gd name="T17" fmla="*/ 2 h 1231"/>
              <a:gd name="T18" fmla="*/ 89 w 560"/>
              <a:gd name="T19" fmla="*/ 66 h 1231"/>
              <a:gd name="T20" fmla="*/ 63 w 560"/>
              <a:gd name="T21" fmla="*/ 70 h 1231"/>
              <a:gd name="T22" fmla="*/ 63 w 560"/>
              <a:gd name="T23" fmla="*/ 89 h 1231"/>
              <a:gd name="T24" fmla="*/ 63 w 560"/>
              <a:gd name="T25" fmla="*/ 959 h 1231"/>
              <a:gd name="T26" fmla="*/ 81 w 560"/>
              <a:gd name="T27" fmla="*/ 988 h 1231"/>
              <a:gd name="T28" fmla="*/ 442 w 560"/>
              <a:gd name="T29" fmla="*/ 1167 h 1231"/>
              <a:gd name="T30" fmla="*/ 552 w 560"/>
              <a:gd name="T31" fmla="*/ 1222 h 1231"/>
              <a:gd name="T32" fmla="*/ 560 w 560"/>
              <a:gd name="T33" fmla="*/ 1231 h 1231"/>
              <a:gd name="T34" fmla="*/ 320 w 560"/>
              <a:gd name="T35"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0" h="1231">
                <a:moveTo>
                  <a:pt x="320" y="1231"/>
                </a:moveTo>
                <a:cubicBezTo>
                  <a:pt x="291" y="1205"/>
                  <a:pt x="262" y="1179"/>
                  <a:pt x="232" y="1154"/>
                </a:cubicBezTo>
                <a:cubicBezTo>
                  <a:pt x="167" y="1099"/>
                  <a:pt x="101" y="1045"/>
                  <a:pt x="36" y="990"/>
                </a:cubicBezTo>
                <a:cubicBezTo>
                  <a:pt x="29" y="984"/>
                  <a:pt x="25" y="970"/>
                  <a:pt x="25" y="961"/>
                </a:cubicBezTo>
                <a:cubicBezTo>
                  <a:pt x="25" y="672"/>
                  <a:pt x="25" y="383"/>
                  <a:pt x="25" y="95"/>
                </a:cubicBezTo>
                <a:cubicBezTo>
                  <a:pt x="25" y="87"/>
                  <a:pt x="25" y="79"/>
                  <a:pt x="25" y="70"/>
                </a:cubicBezTo>
                <a:cubicBezTo>
                  <a:pt x="17" y="69"/>
                  <a:pt x="10" y="68"/>
                  <a:pt x="0" y="67"/>
                </a:cubicBezTo>
                <a:cubicBezTo>
                  <a:pt x="13" y="44"/>
                  <a:pt x="25" y="23"/>
                  <a:pt x="37" y="2"/>
                </a:cubicBezTo>
                <a:cubicBezTo>
                  <a:pt x="38" y="0"/>
                  <a:pt x="47" y="0"/>
                  <a:pt x="49" y="2"/>
                </a:cubicBezTo>
                <a:cubicBezTo>
                  <a:pt x="62" y="22"/>
                  <a:pt x="75" y="43"/>
                  <a:pt x="89" y="66"/>
                </a:cubicBezTo>
                <a:cubicBezTo>
                  <a:pt x="79" y="68"/>
                  <a:pt x="72" y="69"/>
                  <a:pt x="63" y="70"/>
                </a:cubicBezTo>
                <a:cubicBezTo>
                  <a:pt x="63" y="76"/>
                  <a:pt x="63" y="83"/>
                  <a:pt x="63" y="89"/>
                </a:cubicBezTo>
                <a:cubicBezTo>
                  <a:pt x="63" y="379"/>
                  <a:pt x="63" y="669"/>
                  <a:pt x="63" y="959"/>
                </a:cubicBezTo>
                <a:cubicBezTo>
                  <a:pt x="63" y="974"/>
                  <a:pt x="68" y="981"/>
                  <a:pt x="81" y="988"/>
                </a:cubicBezTo>
                <a:cubicBezTo>
                  <a:pt x="202" y="1047"/>
                  <a:pt x="322" y="1107"/>
                  <a:pt x="442" y="1167"/>
                </a:cubicBezTo>
                <a:cubicBezTo>
                  <a:pt x="479" y="1185"/>
                  <a:pt x="516" y="1203"/>
                  <a:pt x="552" y="1222"/>
                </a:cubicBezTo>
                <a:cubicBezTo>
                  <a:pt x="556" y="1224"/>
                  <a:pt x="558" y="1228"/>
                  <a:pt x="560" y="1231"/>
                </a:cubicBezTo>
                <a:cubicBezTo>
                  <a:pt x="480" y="1231"/>
                  <a:pt x="400" y="1231"/>
                  <a:pt x="320" y="1231"/>
                </a:cubicBezTo>
                <a:close/>
              </a:path>
            </a:pathLst>
          </a:custGeom>
          <a:solidFill>
            <a:srgbClr val="36C8C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9"/>
          <p:cNvSpPr/>
          <p:nvPr/>
        </p:nvSpPr>
        <p:spPr bwMode="auto">
          <a:xfrm>
            <a:off x="3273935" y="4103880"/>
            <a:ext cx="2264290" cy="2626877"/>
          </a:xfrm>
          <a:custGeom>
            <a:avLst/>
            <a:gdLst>
              <a:gd name="T0" fmla="*/ 0 w 921"/>
              <a:gd name="T1" fmla="*/ 906 h 906"/>
              <a:gd name="T2" fmla="*/ 65 w 921"/>
              <a:gd name="T3" fmla="*/ 884 h 906"/>
              <a:gd name="T4" fmla="*/ 786 w 921"/>
              <a:gd name="T5" fmla="*/ 677 h 906"/>
              <a:gd name="T6" fmla="*/ 851 w 921"/>
              <a:gd name="T7" fmla="*/ 658 h 906"/>
              <a:gd name="T8" fmla="*/ 864 w 921"/>
              <a:gd name="T9" fmla="*/ 642 h 906"/>
              <a:gd name="T10" fmla="*/ 864 w 921"/>
              <a:gd name="T11" fmla="*/ 78 h 906"/>
              <a:gd name="T12" fmla="*/ 862 w 921"/>
              <a:gd name="T13" fmla="*/ 72 h 906"/>
              <a:gd name="T14" fmla="*/ 841 w 921"/>
              <a:gd name="T15" fmla="*/ 69 h 906"/>
              <a:gd name="T16" fmla="*/ 879 w 921"/>
              <a:gd name="T17" fmla="*/ 0 h 906"/>
              <a:gd name="T18" fmla="*/ 921 w 921"/>
              <a:gd name="T19" fmla="*/ 68 h 906"/>
              <a:gd name="T20" fmla="*/ 899 w 921"/>
              <a:gd name="T21" fmla="*/ 72 h 906"/>
              <a:gd name="T22" fmla="*/ 898 w 921"/>
              <a:gd name="T23" fmla="*/ 90 h 906"/>
              <a:gd name="T24" fmla="*/ 898 w 921"/>
              <a:gd name="T25" fmla="*/ 632 h 906"/>
              <a:gd name="T26" fmla="*/ 878 w 921"/>
              <a:gd name="T27" fmla="*/ 662 h 906"/>
              <a:gd name="T28" fmla="*/ 238 w 921"/>
              <a:gd name="T29" fmla="*/ 899 h 906"/>
              <a:gd name="T30" fmla="*/ 224 w 921"/>
              <a:gd name="T31" fmla="*/ 906 h 906"/>
              <a:gd name="T32" fmla="*/ 0 w 921"/>
              <a:gd name="T33" fmla="*/ 906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906">
                <a:moveTo>
                  <a:pt x="0" y="906"/>
                </a:moveTo>
                <a:cubicBezTo>
                  <a:pt x="21" y="898"/>
                  <a:pt x="43" y="890"/>
                  <a:pt x="65" y="884"/>
                </a:cubicBezTo>
                <a:cubicBezTo>
                  <a:pt x="305" y="814"/>
                  <a:pt x="546" y="746"/>
                  <a:pt x="786" y="677"/>
                </a:cubicBezTo>
                <a:cubicBezTo>
                  <a:pt x="808" y="670"/>
                  <a:pt x="830" y="665"/>
                  <a:pt x="851" y="658"/>
                </a:cubicBezTo>
                <a:cubicBezTo>
                  <a:pt x="857" y="656"/>
                  <a:pt x="864" y="647"/>
                  <a:pt x="864" y="642"/>
                </a:cubicBezTo>
                <a:cubicBezTo>
                  <a:pt x="865" y="454"/>
                  <a:pt x="865" y="266"/>
                  <a:pt x="864" y="78"/>
                </a:cubicBezTo>
                <a:cubicBezTo>
                  <a:pt x="864" y="76"/>
                  <a:pt x="863" y="75"/>
                  <a:pt x="862" y="72"/>
                </a:cubicBezTo>
                <a:cubicBezTo>
                  <a:pt x="856" y="71"/>
                  <a:pt x="850" y="70"/>
                  <a:pt x="841" y="69"/>
                </a:cubicBezTo>
                <a:cubicBezTo>
                  <a:pt x="853" y="46"/>
                  <a:pt x="866" y="24"/>
                  <a:pt x="879" y="0"/>
                </a:cubicBezTo>
                <a:cubicBezTo>
                  <a:pt x="894" y="24"/>
                  <a:pt x="907" y="45"/>
                  <a:pt x="921" y="68"/>
                </a:cubicBezTo>
                <a:cubicBezTo>
                  <a:pt x="912" y="70"/>
                  <a:pt x="906" y="71"/>
                  <a:pt x="899" y="72"/>
                </a:cubicBezTo>
                <a:cubicBezTo>
                  <a:pt x="898" y="78"/>
                  <a:pt x="898" y="84"/>
                  <a:pt x="898" y="90"/>
                </a:cubicBezTo>
                <a:cubicBezTo>
                  <a:pt x="898" y="271"/>
                  <a:pt x="897" y="451"/>
                  <a:pt x="898" y="632"/>
                </a:cubicBezTo>
                <a:cubicBezTo>
                  <a:pt x="898" y="648"/>
                  <a:pt x="894" y="656"/>
                  <a:pt x="878" y="662"/>
                </a:cubicBezTo>
                <a:cubicBezTo>
                  <a:pt x="664" y="740"/>
                  <a:pt x="451" y="820"/>
                  <a:pt x="238" y="899"/>
                </a:cubicBezTo>
                <a:cubicBezTo>
                  <a:pt x="233" y="901"/>
                  <a:pt x="228" y="903"/>
                  <a:pt x="224" y="906"/>
                </a:cubicBezTo>
                <a:cubicBezTo>
                  <a:pt x="149" y="906"/>
                  <a:pt x="74" y="906"/>
                  <a:pt x="0" y="906"/>
                </a:cubicBezTo>
                <a:close/>
              </a:path>
            </a:pathLst>
          </a:custGeom>
          <a:solidFill>
            <a:srgbClr val="00BDD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10"/>
          <p:cNvSpPr/>
          <p:nvPr/>
        </p:nvSpPr>
        <p:spPr bwMode="auto">
          <a:xfrm>
            <a:off x="6638459" y="4103880"/>
            <a:ext cx="2279606" cy="2626877"/>
          </a:xfrm>
          <a:custGeom>
            <a:avLst/>
            <a:gdLst>
              <a:gd name="T0" fmla="*/ 699 w 927"/>
              <a:gd name="T1" fmla="*/ 906 h 906"/>
              <a:gd name="T2" fmla="*/ 535 w 927"/>
              <a:gd name="T3" fmla="*/ 843 h 906"/>
              <a:gd name="T4" fmla="*/ 43 w 927"/>
              <a:gd name="T5" fmla="*/ 661 h 906"/>
              <a:gd name="T6" fmla="*/ 22 w 927"/>
              <a:gd name="T7" fmla="*/ 631 h 906"/>
              <a:gd name="T8" fmla="*/ 23 w 927"/>
              <a:gd name="T9" fmla="*/ 87 h 906"/>
              <a:gd name="T10" fmla="*/ 23 w 927"/>
              <a:gd name="T11" fmla="*/ 72 h 906"/>
              <a:gd name="T12" fmla="*/ 0 w 927"/>
              <a:gd name="T13" fmla="*/ 68 h 906"/>
              <a:gd name="T14" fmla="*/ 41 w 927"/>
              <a:gd name="T15" fmla="*/ 0 h 906"/>
              <a:gd name="T16" fmla="*/ 80 w 927"/>
              <a:gd name="T17" fmla="*/ 68 h 906"/>
              <a:gd name="T18" fmla="*/ 56 w 927"/>
              <a:gd name="T19" fmla="*/ 72 h 906"/>
              <a:gd name="T20" fmla="*/ 56 w 927"/>
              <a:gd name="T21" fmla="*/ 128 h 906"/>
              <a:gd name="T22" fmla="*/ 55 w 927"/>
              <a:gd name="T23" fmla="*/ 634 h 906"/>
              <a:gd name="T24" fmla="*/ 76 w 927"/>
              <a:gd name="T25" fmla="*/ 661 h 906"/>
              <a:gd name="T26" fmla="*/ 541 w 927"/>
              <a:gd name="T27" fmla="*/ 793 h 906"/>
              <a:gd name="T28" fmla="*/ 912 w 927"/>
              <a:gd name="T29" fmla="*/ 898 h 906"/>
              <a:gd name="T30" fmla="*/ 927 w 927"/>
              <a:gd name="T31" fmla="*/ 906 h 906"/>
              <a:gd name="T32" fmla="*/ 699 w 927"/>
              <a:gd name="T33" fmla="*/ 906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7" h="906">
                <a:moveTo>
                  <a:pt x="699" y="906"/>
                </a:moveTo>
                <a:cubicBezTo>
                  <a:pt x="645" y="885"/>
                  <a:pt x="590" y="864"/>
                  <a:pt x="535" y="843"/>
                </a:cubicBezTo>
                <a:cubicBezTo>
                  <a:pt x="371" y="782"/>
                  <a:pt x="207" y="721"/>
                  <a:pt x="43" y="661"/>
                </a:cubicBezTo>
                <a:cubicBezTo>
                  <a:pt x="27" y="655"/>
                  <a:pt x="22" y="648"/>
                  <a:pt x="22" y="631"/>
                </a:cubicBezTo>
                <a:cubicBezTo>
                  <a:pt x="23" y="450"/>
                  <a:pt x="23" y="269"/>
                  <a:pt x="23" y="87"/>
                </a:cubicBezTo>
                <a:cubicBezTo>
                  <a:pt x="23" y="83"/>
                  <a:pt x="23" y="78"/>
                  <a:pt x="23" y="72"/>
                </a:cubicBezTo>
                <a:cubicBezTo>
                  <a:pt x="15" y="71"/>
                  <a:pt x="9" y="70"/>
                  <a:pt x="0" y="68"/>
                </a:cubicBezTo>
                <a:cubicBezTo>
                  <a:pt x="14" y="46"/>
                  <a:pt x="27" y="25"/>
                  <a:pt x="41" y="0"/>
                </a:cubicBezTo>
                <a:cubicBezTo>
                  <a:pt x="55" y="24"/>
                  <a:pt x="67" y="45"/>
                  <a:pt x="80" y="68"/>
                </a:cubicBezTo>
                <a:cubicBezTo>
                  <a:pt x="71" y="70"/>
                  <a:pt x="64" y="71"/>
                  <a:pt x="56" y="72"/>
                </a:cubicBezTo>
                <a:cubicBezTo>
                  <a:pt x="56" y="91"/>
                  <a:pt x="56" y="110"/>
                  <a:pt x="56" y="128"/>
                </a:cubicBezTo>
                <a:cubicBezTo>
                  <a:pt x="56" y="297"/>
                  <a:pt x="56" y="465"/>
                  <a:pt x="55" y="634"/>
                </a:cubicBezTo>
                <a:cubicBezTo>
                  <a:pt x="55" y="651"/>
                  <a:pt x="61" y="657"/>
                  <a:pt x="76" y="661"/>
                </a:cubicBezTo>
                <a:cubicBezTo>
                  <a:pt x="231" y="705"/>
                  <a:pt x="386" y="749"/>
                  <a:pt x="541" y="793"/>
                </a:cubicBezTo>
                <a:cubicBezTo>
                  <a:pt x="665" y="828"/>
                  <a:pt x="788" y="863"/>
                  <a:pt x="912" y="898"/>
                </a:cubicBezTo>
                <a:cubicBezTo>
                  <a:pt x="917" y="900"/>
                  <a:pt x="922" y="903"/>
                  <a:pt x="927" y="906"/>
                </a:cubicBezTo>
                <a:cubicBezTo>
                  <a:pt x="851" y="906"/>
                  <a:pt x="775" y="906"/>
                  <a:pt x="699" y="906"/>
                </a:cubicBezTo>
                <a:close/>
              </a:path>
            </a:pathLst>
          </a:custGeom>
          <a:solidFill>
            <a:srgbClr val="00BDD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0" name="文本框 29"/>
          <p:cNvSpPr txBox="1"/>
          <p:nvPr/>
        </p:nvSpPr>
        <p:spPr>
          <a:xfrm flipH="1">
            <a:off x="7021801" y="4207196"/>
            <a:ext cx="3891730" cy="922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MTGNN is significantly better than RC in time series prediction. </a:t>
            </a:r>
            <a:endPar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31" name="文本框 30"/>
          <p:cNvSpPr txBox="1"/>
          <p:nvPr/>
        </p:nvSpPr>
        <p:spPr>
          <a:xfrm flipH="1">
            <a:off x="7021802" y="3654279"/>
            <a:ext cx="2196051" cy="5530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What we found</a:t>
            </a:r>
            <a:endPar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39" name="文本框 38"/>
          <p:cNvSpPr txBox="1"/>
          <p:nvPr/>
        </p:nvSpPr>
        <p:spPr>
          <a:xfrm flipH="1">
            <a:off x="7035136" y="2054099"/>
            <a:ext cx="3891730" cy="5067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urban traffic, air quality monitoring</a:t>
            </a:r>
            <a:r>
              <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,etc</a:t>
            </a:r>
            <a:endPar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40" name="文本框 39"/>
          <p:cNvSpPr txBox="1"/>
          <p:nvPr/>
        </p:nvSpPr>
        <p:spPr>
          <a:xfrm flipH="1">
            <a:off x="7021802" y="1438952"/>
            <a:ext cx="2196051" cy="5530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what we expect </a:t>
            </a:r>
            <a:endPar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42" name="文本框 41"/>
          <p:cNvSpPr txBox="1"/>
          <p:nvPr/>
        </p:nvSpPr>
        <p:spPr>
          <a:xfrm>
            <a:off x="101600" y="4707255"/>
            <a:ext cx="5013960" cy="1419860"/>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compares RC and MTGNN in time series prediction. </a:t>
            </a:r>
            <a:endPar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On the public dataset of kaggle, </a:t>
            </a:r>
            <a:endPar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trained the model</a:t>
            </a:r>
            <a:endPar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calculated the error value</a:t>
            </a:r>
            <a:endParaRPr kumimoji="0" lang="zh-CN" altLang="en-US"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43" name="文本框 42"/>
          <p:cNvSpPr txBox="1"/>
          <p:nvPr/>
        </p:nvSpPr>
        <p:spPr>
          <a:xfrm>
            <a:off x="2889885" y="4207510"/>
            <a:ext cx="2209165" cy="553085"/>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What we did</a:t>
            </a:r>
            <a:endPar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45" name="文本框 44"/>
          <p:cNvSpPr txBox="1"/>
          <p:nvPr/>
        </p:nvSpPr>
        <p:spPr>
          <a:xfrm>
            <a:off x="-135890" y="2425700"/>
            <a:ext cx="5521960" cy="1271270"/>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MTGNN uses multiple indicators as nodes of the graph for prediction</a:t>
            </a:r>
            <a:r>
              <a:rPr kumimoji="0" lang="en-US" altLang="zh-CN" sz="16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a:t>
            </a:r>
            <a:endParaRPr kumimoji="0" lang="en-US" altLang="zh-CN" sz="16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r" defTabSz="914400" rtl="0" eaLnBrk="1" fontAlgn="auto" latinLnBrk="0" hangingPunct="1">
              <a:lnSpc>
                <a:spcPct val="12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RC can only transform multidimensional time series into matrices, ignoring the correlation between nodes.</a:t>
            </a:r>
            <a:endParaRPr kumimoji="0" lang="en-US" altLang="zh-CN" sz="16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46" name="文本框 45"/>
          <p:cNvSpPr txBox="1"/>
          <p:nvPr/>
        </p:nvSpPr>
        <p:spPr>
          <a:xfrm>
            <a:off x="1743710" y="2007870"/>
            <a:ext cx="3371850" cy="553085"/>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What we  speculated</a:t>
            </a:r>
            <a:endPar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3" name="组合 22"/>
          <p:cNvGrpSpPr/>
          <p:nvPr/>
        </p:nvGrpSpPr>
        <p:grpSpPr>
          <a:xfrm>
            <a:off x="437650" y="407964"/>
            <a:ext cx="3021021" cy="521970"/>
            <a:chOff x="437650" y="407964"/>
            <a:chExt cx="3021021" cy="521970"/>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conclusion</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0" y="1130935"/>
            <a:ext cx="12192000" cy="45954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椭圆 5"/>
          <p:cNvSpPr/>
          <p:nvPr/>
        </p:nvSpPr>
        <p:spPr>
          <a:xfrm>
            <a:off x="3353329" y="676576"/>
            <a:ext cx="5504849" cy="5504849"/>
          </a:xfrm>
          <a:prstGeom prst="ellipse">
            <a:avLst/>
          </a:prstGeom>
          <a:solidFill>
            <a:srgbClr val="39D1D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90204"/>
              <a:ea typeface="站酷文艺体" panose="02000603000000000000" pitchFamily="2" charset="-122"/>
              <a:cs typeface="+mn-cs"/>
            </a:endParaRPr>
          </a:p>
        </p:txBody>
      </p:sp>
      <p:sp>
        <p:nvSpPr>
          <p:cNvPr id="7" name="椭圆 6"/>
          <p:cNvSpPr/>
          <p:nvPr/>
        </p:nvSpPr>
        <p:spPr>
          <a:xfrm>
            <a:off x="3626306" y="949553"/>
            <a:ext cx="4958894" cy="4958894"/>
          </a:xfrm>
          <a:prstGeom prst="ellipse">
            <a:avLst/>
          </a:prstGeom>
          <a:solidFill>
            <a:srgbClr val="39D1D6">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90204"/>
              <a:ea typeface="站酷文艺体" panose="02000603000000000000" pitchFamily="2" charset="-122"/>
              <a:cs typeface="+mn-cs"/>
            </a:endParaRPr>
          </a:p>
        </p:txBody>
      </p:sp>
      <p:sp>
        <p:nvSpPr>
          <p:cNvPr id="8" name="文本框 7"/>
          <p:cNvSpPr txBox="1"/>
          <p:nvPr/>
        </p:nvSpPr>
        <p:spPr>
          <a:xfrm>
            <a:off x="3874858" y="3494986"/>
            <a:ext cx="4461791" cy="922020"/>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Group 6</a:t>
            </a:r>
            <a:endParaRPr kumimoji="0" lang="en-US" altLang="zh-CN" sz="54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10" name="文本框 9"/>
          <p:cNvSpPr txBox="1"/>
          <p:nvPr/>
        </p:nvSpPr>
        <p:spPr>
          <a:xfrm>
            <a:off x="3490595" y="1443355"/>
            <a:ext cx="5367655" cy="2214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800" b="0" i="0" u="none" strike="noStrike" kern="1200" cap="none" spc="0" normalizeH="0" baseline="0" noProof="0" dirty="0">
                <a:ln>
                  <a:noFill/>
                </a:ln>
                <a:solidFill>
                  <a:prstClr val="white"/>
                </a:solidFill>
                <a:effectLst>
                  <a:outerShdw dist="63500" dir="2400000" algn="ctr" rotWithShape="0">
                    <a:prstClr val="white">
                      <a:alpha val="70000"/>
                    </a:prstClr>
                  </a:outerShdw>
                </a:effectLst>
                <a:uLnTx/>
                <a:uFillTx/>
                <a:latin typeface="站酷小薇LOGO体" panose="02010600010101010101" pitchFamily="2" charset="-122"/>
                <a:ea typeface="站酷小薇LOGO体" panose="02010600010101010101" pitchFamily="2" charset="-122"/>
                <a:cs typeface="+mn-cs"/>
              </a:rPr>
              <a:t>thanks </a:t>
            </a:r>
            <a:endParaRPr kumimoji="0" lang="zh-CN" altLang="en-US" sz="13800" b="0" i="0" u="none" strike="noStrike" kern="1200" cap="none" spc="0" normalizeH="0" baseline="0" noProof="0" dirty="0">
              <a:ln>
                <a:noFill/>
              </a:ln>
              <a:solidFill>
                <a:prstClr val="white"/>
              </a:solidFill>
              <a:effectLst>
                <a:outerShdw dist="63500" dir="2400000" algn="ctr" rotWithShape="0">
                  <a:prstClr val="white">
                    <a:alpha val="70000"/>
                  </a:prst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0" name="矩形 39"/>
          <p:cNvSpPr/>
          <p:nvPr/>
        </p:nvSpPr>
        <p:spPr>
          <a:xfrm>
            <a:off x="5286375" y="3930439"/>
            <a:ext cx="2700338" cy="236628"/>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76" name="组合 75"/>
          <p:cNvGrpSpPr/>
          <p:nvPr/>
        </p:nvGrpSpPr>
        <p:grpSpPr>
          <a:xfrm>
            <a:off x="437650" y="407964"/>
            <a:ext cx="4580255" cy="521970"/>
            <a:chOff x="437650" y="407964"/>
            <a:chExt cx="4580255" cy="521970"/>
          </a:xfrm>
        </p:grpSpPr>
        <p:grpSp>
          <p:nvGrpSpPr>
            <p:cNvPr id="77" name="组合 76"/>
            <p:cNvGrpSpPr/>
            <p:nvPr/>
          </p:nvGrpSpPr>
          <p:grpSpPr>
            <a:xfrm>
              <a:off x="437650" y="426743"/>
              <a:ext cx="503641" cy="485662"/>
              <a:chOff x="431503" y="418769"/>
              <a:chExt cx="710506" cy="685142"/>
            </a:xfrm>
          </p:grpSpPr>
          <p:sp>
            <p:nvSpPr>
              <p:cNvPr id="79" name="矩形 78"/>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80" name="矩形 79"/>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78" name="文本框 77"/>
            <p:cNvSpPr txBox="1"/>
            <p:nvPr/>
          </p:nvSpPr>
          <p:spPr>
            <a:xfrm>
              <a:off x="1039630" y="407964"/>
              <a:ext cx="397827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Reservoir Computing</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grpSp>
        <p:nvGrpSpPr>
          <p:cNvPr id="7" name="组合 6"/>
          <p:cNvGrpSpPr/>
          <p:nvPr/>
        </p:nvGrpSpPr>
        <p:grpSpPr>
          <a:xfrm>
            <a:off x="5286375" y="475615"/>
            <a:ext cx="6088380" cy="3334385"/>
            <a:chOff x="1960" y="2446"/>
            <a:chExt cx="7218" cy="3880"/>
          </a:xfrm>
        </p:grpSpPr>
        <p:sp>
          <p:nvSpPr>
            <p:cNvPr id="6" name="矩形 5"/>
            <p:cNvSpPr/>
            <p:nvPr/>
          </p:nvSpPr>
          <p:spPr>
            <a:xfrm>
              <a:off x="1960" y="2446"/>
              <a:ext cx="7219" cy="388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aphicFrame>
          <p:nvGraphicFramePr>
            <p:cNvPr id="-2147482615" name="对象 -2147482616"/>
            <p:cNvGraphicFramePr>
              <a:graphicFrameLocks noChangeAspect="1"/>
            </p:cNvGraphicFramePr>
            <p:nvPr/>
          </p:nvGraphicFramePr>
          <p:xfrm>
            <a:off x="1960" y="2737"/>
            <a:ext cx="7068" cy="3387"/>
          </p:xfrm>
          <a:graphic>
            <a:graphicData uri="http://schemas.openxmlformats.org/presentationml/2006/ole">
              <mc:AlternateContent xmlns:mc="http://schemas.openxmlformats.org/markup-compatibility/2006">
                <mc:Choice xmlns:v="urn:schemas-microsoft-com:vml" Requires="v">
                  <p:oleObj spid="_x0000_s3076" name="" r:id="rId2" imgW="9408160" imgH="4507865" progId="AxGlyph.Document">
                    <p:embed/>
                  </p:oleObj>
                </mc:Choice>
                <mc:Fallback>
                  <p:oleObj name="" r:id="rId2" imgW="9408160" imgH="4507865" progId="AxGlyph.Document">
                    <p:embed/>
                    <p:pic>
                      <p:nvPicPr>
                        <p:cNvPr id="0" name="图片 3075"/>
                        <p:cNvPicPr/>
                        <p:nvPr/>
                      </p:nvPicPr>
                      <p:blipFill>
                        <a:blip r:embed="rId3"/>
                        <a:stretch>
                          <a:fillRect/>
                        </a:stretch>
                      </p:blipFill>
                      <p:spPr>
                        <a:xfrm>
                          <a:off x="1960" y="2737"/>
                          <a:ext cx="7068" cy="3387"/>
                        </a:xfrm>
                        <a:prstGeom prst="rect">
                          <a:avLst/>
                        </a:prstGeom>
                        <a:noFill/>
                        <a:ln w="38100">
                          <a:noFill/>
                          <a:miter/>
                        </a:ln>
                      </p:spPr>
                    </p:pic>
                  </p:oleObj>
                </mc:Fallback>
              </mc:AlternateContent>
            </a:graphicData>
          </a:graphic>
        </p:graphicFrame>
      </p:grpSp>
      <p:grpSp>
        <p:nvGrpSpPr>
          <p:cNvPr id="10" name="组合 9"/>
          <p:cNvGrpSpPr/>
          <p:nvPr/>
        </p:nvGrpSpPr>
        <p:grpSpPr>
          <a:xfrm>
            <a:off x="5286375" y="4926330"/>
            <a:ext cx="5340985" cy="1340485"/>
            <a:chOff x="9485" y="6864"/>
            <a:chExt cx="4520" cy="948"/>
          </a:xfrm>
        </p:grpSpPr>
        <p:sp>
          <p:nvSpPr>
            <p:cNvPr id="9" name="矩形 8"/>
            <p:cNvSpPr/>
            <p:nvPr/>
          </p:nvSpPr>
          <p:spPr>
            <a:xfrm>
              <a:off x="9485" y="6864"/>
              <a:ext cx="4520" cy="948"/>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aphicFrame>
          <p:nvGraphicFramePr>
            <p:cNvPr id="-2147482614" name="对象 -2147482615"/>
            <p:cNvGraphicFramePr>
              <a:graphicFrameLocks noChangeAspect="1"/>
            </p:cNvGraphicFramePr>
            <p:nvPr/>
          </p:nvGraphicFramePr>
          <p:xfrm>
            <a:off x="9970" y="7031"/>
            <a:ext cx="3745" cy="613"/>
          </p:xfrm>
          <a:graphic>
            <a:graphicData uri="http://schemas.openxmlformats.org/presentationml/2006/ole">
              <mc:AlternateContent xmlns:mc="http://schemas.openxmlformats.org/markup-compatibility/2006">
                <mc:Choice xmlns:v="urn:schemas-microsoft-com:vml" Requires="v">
                  <p:oleObj spid="_x0000_s8" name="" r:id="rId4" imgW="3263900" imgH="529590" progId="Equation.AxMath">
                    <p:embed/>
                  </p:oleObj>
                </mc:Choice>
                <mc:Fallback>
                  <p:oleObj name="" r:id="rId4" imgW="3263900" imgH="529590" progId="Equation.AxMath">
                    <p:embed/>
                    <p:pic>
                      <p:nvPicPr>
                        <p:cNvPr id="0" name="图片 7"/>
                        <p:cNvPicPr/>
                        <p:nvPr/>
                      </p:nvPicPr>
                      <p:blipFill>
                        <a:blip r:embed="rId5"/>
                        <a:stretch>
                          <a:fillRect/>
                        </a:stretch>
                      </p:blipFill>
                      <p:spPr>
                        <a:xfrm>
                          <a:off x="9970" y="7031"/>
                          <a:ext cx="3745" cy="613"/>
                        </a:xfrm>
                        <a:prstGeom prst="rect">
                          <a:avLst/>
                        </a:prstGeom>
                        <a:noFill/>
                        <a:ln w="38100">
                          <a:noFill/>
                          <a:miter/>
                        </a:ln>
                      </p:spPr>
                    </p:pic>
                  </p:oleObj>
                </mc:Fallback>
              </mc:AlternateContent>
            </a:graphicData>
          </a:graphic>
        </p:graphicFrame>
      </p:grpSp>
      <p:sp>
        <p:nvSpPr>
          <p:cNvPr id="11" name="文本框 10"/>
          <p:cNvSpPr txBox="1"/>
          <p:nvPr/>
        </p:nvSpPr>
        <p:spPr>
          <a:xfrm>
            <a:off x="765810" y="1998345"/>
            <a:ext cx="3977640" cy="2861310"/>
          </a:xfrm>
          <a:prstGeom prst="rect">
            <a:avLst/>
          </a:prstGeom>
          <a:noFill/>
        </p:spPr>
        <p:txBody>
          <a:bodyPr wrap="square" rtlCol="0">
            <a:spAutoFit/>
          </a:bodyPr>
          <a:p>
            <a:r>
              <a:rPr lang="zh-CN" altLang="en-US">
                <a:solidFill>
                  <a:schemeClr val="bg1"/>
                </a:solidFill>
              </a:rPr>
              <a:t>Although the time-series problem can be solved by traditional models, there are problems such as complex algorithms, large computational effort, slow convergence, difficulty in determining the network structure, and memory fading, etc. RC is a good solution to these problems.</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矩形 5"/>
          <p:cNvSpPr/>
          <p:nvPr/>
        </p:nvSpPr>
        <p:spPr>
          <a:xfrm>
            <a:off x="361021" y="2013885"/>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站酷文艺体" panose="02000603000000000000" pitchFamily="2" charset="-122"/>
              <a:cs typeface="+mn-cs"/>
            </a:endParaRPr>
          </a:p>
        </p:txBody>
      </p:sp>
      <p:grpSp>
        <p:nvGrpSpPr>
          <p:cNvPr id="12" name="组合 11"/>
          <p:cNvGrpSpPr/>
          <p:nvPr/>
        </p:nvGrpSpPr>
        <p:grpSpPr>
          <a:xfrm>
            <a:off x="575177" y="2215054"/>
            <a:ext cx="366050" cy="366050"/>
            <a:chOff x="3868099" y="5741049"/>
            <a:chExt cx="366050" cy="366050"/>
          </a:xfrm>
          <a:solidFill>
            <a:schemeClr val="bg1"/>
          </a:solidFill>
        </p:grpSpPr>
        <p:sp>
          <p:nvSpPr>
            <p:cNvPr id="13"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prstClr val="white"/>
                </a:solidFill>
                <a:effectLst>
                  <a:outerShdw blurRad="38100" dist="38100" dir="2700000" algn="tl">
                    <a:srgbClr val="000000"/>
                  </a:outerShdw>
                </a:effectLst>
                <a:uLnTx/>
                <a:uFillTx/>
                <a:latin typeface="思源宋体 CN"/>
                <a:ea typeface="Source Han Sans Regular"/>
                <a:cs typeface="+mn-cs"/>
              </a:endParaRPr>
            </a:p>
          </p:txBody>
        </p:sp>
        <p:sp>
          <p:nvSpPr>
            <p:cNvPr id="14"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prstClr val="white"/>
                </a:solidFill>
                <a:effectLst>
                  <a:outerShdw blurRad="38100" dist="38100" dir="2700000" algn="tl">
                    <a:srgbClr val="000000"/>
                  </a:outerShdw>
                </a:effectLst>
                <a:uLnTx/>
                <a:uFillTx/>
                <a:latin typeface="思源宋体 CN"/>
                <a:ea typeface="Source Han Sans Regular"/>
                <a:cs typeface="+mn-cs"/>
              </a:endParaRPr>
            </a:p>
          </p:txBody>
        </p:sp>
        <p:sp>
          <p:nvSpPr>
            <p:cNvPr id="15"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prstClr val="white"/>
                </a:solidFill>
                <a:effectLst>
                  <a:outerShdw blurRad="38100" dist="38100" dir="2700000" algn="tl">
                    <a:srgbClr val="000000"/>
                  </a:outerShdw>
                </a:effectLst>
                <a:uLnTx/>
                <a:uFillTx/>
                <a:latin typeface="思源宋体 CN"/>
                <a:ea typeface="Source Han Sans Regular"/>
                <a:cs typeface="+mn-cs"/>
              </a:endParaRPr>
            </a:p>
          </p:txBody>
        </p:sp>
      </p:grpSp>
      <p:sp>
        <p:nvSpPr>
          <p:cNvPr id="17" name="文本框 16"/>
          <p:cNvSpPr txBox="1"/>
          <p:nvPr/>
        </p:nvSpPr>
        <p:spPr>
          <a:xfrm flipH="1">
            <a:off x="1240790" y="4259580"/>
            <a:ext cx="4204970" cy="1753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Data connected by edge with weight.</a:t>
            </a:r>
            <a:endPar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lvl="0">
              <a:lnSpc>
                <a:spcPct val="150000"/>
              </a:lnSpc>
              <a:defRPr/>
            </a:pPr>
            <a:r>
              <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Often represent with sparse matrix.</a:t>
            </a:r>
            <a:endPar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Some point are close to each other but not connected.</a:t>
            </a:r>
            <a:endPar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18" name="文本框 17"/>
          <p:cNvSpPr txBox="1"/>
          <p:nvPr/>
        </p:nvSpPr>
        <p:spPr>
          <a:xfrm flipH="1">
            <a:off x="1352550" y="1805940"/>
            <a:ext cx="3615690"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Euclidean Structure Data</a:t>
            </a:r>
            <a:endParaRPr kumimoji="0" lang="en-US" altLang="zh-CN" sz="24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3" name="组合 22"/>
          <p:cNvGrpSpPr/>
          <p:nvPr/>
        </p:nvGrpSpPr>
        <p:grpSpPr>
          <a:xfrm>
            <a:off x="437650" y="407964"/>
            <a:ext cx="3021021" cy="523220"/>
            <a:chOff x="437650" y="407964"/>
            <a:chExt cx="3021021" cy="523220"/>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Graph data</a:t>
              </a: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28" name="矩形 27"/>
          <p:cNvSpPr/>
          <p:nvPr/>
        </p:nvSpPr>
        <p:spPr>
          <a:xfrm>
            <a:off x="355571" y="3948648"/>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站酷文艺体" panose="02000603000000000000" pitchFamily="2" charset="-122"/>
              <a:cs typeface="+mn-cs"/>
            </a:endParaRPr>
          </a:p>
        </p:txBody>
      </p:sp>
      <p:grpSp>
        <p:nvGrpSpPr>
          <p:cNvPr id="29" name="组合 28"/>
          <p:cNvGrpSpPr/>
          <p:nvPr/>
        </p:nvGrpSpPr>
        <p:grpSpPr>
          <a:xfrm>
            <a:off x="569727" y="4156802"/>
            <a:ext cx="366050" cy="366050"/>
            <a:chOff x="3868099" y="5741049"/>
            <a:chExt cx="366050" cy="366050"/>
          </a:xfrm>
          <a:solidFill>
            <a:schemeClr val="bg1"/>
          </a:solidFill>
        </p:grpSpPr>
        <p:sp>
          <p:nvSpPr>
            <p:cNvPr id="30"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prstClr val="white"/>
                </a:solidFill>
                <a:effectLst>
                  <a:outerShdw blurRad="38100" dist="38100" dir="2700000" algn="tl">
                    <a:srgbClr val="000000"/>
                  </a:outerShdw>
                </a:effectLst>
                <a:uLnTx/>
                <a:uFillTx/>
                <a:latin typeface="思源宋体 CN"/>
                <a:ea typeface="Source Han Sans Regular"/>
                <a:cs typeface="+mn-cs"/>
              </a:endParaRPr>
            </a:p>
          </p:txBody>
        </p:sp>
        <p:sp>
          <p:nvSpPr>
            <p:cNvPr id="31"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prstClr val="white"/>
                </a:solidFill>
                <a:effectLst>
                  <a:outerShdw blurRad="38100" dist="38100" dir="2700000" algn="tl">
                    <a:srgbClr val="000000"/>
                  </a:outerShdw>
                </a:effectLst>
                <a:uLnTx/>
                <a:uFillTx/>
                <a:latin typeface="思源宋体 CN"/>
                <a:ea typeface="Source Han Sans Regular"/>
                <a:cs typeface="+mn-cs"/>
              </a:endParaRPr>
            </a:p>
          </p:txBody>
        </p:sp>
        <p:sp>
          <p:nvSpPr>
            <p:cNvPr id="32"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prstClr val="white"/>
                </a:solidFill>
                <a:effectLst>
                  <a:outerShdw blurRad="38100" dist="38100" dir="2700000" algn="tl">
                    <a:srgbClr val="000000"/>
                  </a:outerShdw>
                </a:effectLst>
                <a:uLnTx/>
                <a:uFillTx/>
                <a:latin typeface="思源宋体 CN"/>
                <a:ea typeface="Source Han Sans Regular"/>
                <a:cs typeface="+mn-cs"/>
              </a:endParaRPr>
            </a:p>
          </p:txBody>
        </p:sp>
      </p:grpSp>
      <p:sp>
        <p:nvSpPr>
          <p:cNvPr id="33" name="文本框 32"/>
          <p:cNvSpPr txBox="1"/>
          <p:nvPr/>
        </p:nvSpPr>
        <p:spPr>
          <a:xfrm flipH="1">
            <a:off x="1364615" y="3740150"/>
            <a:ext cx="4147185"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Non-Euclidean Structure Data</a:t>
            </a:r>
            <a:endParaRPr kumimoji="0" lang="en-US" altLang="zh-CN" sz="24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pic>
        <p:nvPicPr>
          <p:cNvPr id="4" name="图片 3"/>
          <p:cNvPicPr>
            <a:picLocks noChangeAspect="1"/>
          </p:cNvPicPr>
          <p:nvPr/>
        </p:nvPicPr>
        <p:blipFill rotWithShape="1">
          <a:blip r:embed="rId1"/>
          <a:srcRect r="46437"/>
          <a:stretch>
            <a:fillRect/>
          </a:stretch>
        </p:blipFill>
        <p:spPr>
          <a:xfrm>
            <a:off x="5364205" y="462987"/>
            <a:ext cx="5587263" cy="2176955"/>
          </a:xfrm>
          <a:prstGeom prst="rect">
            <a:avLst/>
          </a:prstGeom>
        </p:spPr>
      </p:pic>
      <p:pic>
        <p:nvPicPr>
          <p:cNvPr id="34" name="图片 33"/>
          <p:cNvPicPr>
            <a:picLocks noChangeAspect="1"/>
          </p:cNvPicPr>
          <p:nvPr/>
        </p:nvPicPr>
        <p:blipFill rotWithShape="1">
          <a:blip r:embed="rId1"/>
          <a:srcRect l="54104"/>
          <a:stretch>
            <a:fillRect/>
          </a:stretch>
        </p:blipFill>
        <p:spPr>
          <a:xfrm>
            <a:off x="6125200" y="2880168"/>
            <a:ext cx="4862333" cy="2210997"/>
          </a:xfrm>
          <a:prstGeom prst="rect">
            <a:avLst/>
          </a:prstGeom>
        </p:spPr>
      </p:pic>
      <p:pic>
        <p:nvPicPr>
          <p:cNvPr id="35" name="图片 34"/>
          <p:cNvPicPr>
            <a:picLocks noChangeAspect="1"/>
          </p:cNvPicPr>
          <p:nvPr/>
        </p:nvPicPr>
        <p:blipFill>
          <a:blip r:embed="rId2"/>
          <a:stretch>
            <a:fillRect/>
          </a:stretch>
        </p:blipFill>
        <p:spPr>
          <a:xfrm>
            <a:off x="5340586" y="2639942"/>
            <a:ext cx="5479255" cy="4153260"/>
          </a:xfrm>
          <a:prstGeom prst="rect">
            <a:avLst/>
          </a:prstGeom>
        </p:spPr>
      </p:pic>
      <p:sp>
        <p:nvSpPr>
          <p:cNvPr id="37" name="文本框 36"/>
          <p:cNvSpPr txBox="1"/>
          <p:nvPr/>
        </p:nvSpPr>
        <p:spPr>
          <a:xfrm flipH="1">
            <a:off x="1169035" y="2444115"/>
            <a:ext cx="4165600" cy="922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Data like image or video where each node are  tightly connected to their neighbor.</a:t>
            </a:r>
            <a:endParaRPr kumimoji="0" lang="en-US" altLang="zh-CN"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pic>
        <p:nvPicPr>
          <p:cNvPr id="40" name="图片 39"/>
          <p:cNvPicPr>
            <a:picLocks noChangeAspect="1"/>
          </p:cNvPicPr>
          <p:nvPr/>
        </p:nvPicPr>
        <p:blipFill>
          <a:blip r:embed="rId3"/>
          <a:stretch>
            <a:fillRect/>
          </a:stretch>
        </p:blipFill>
        <p:spPr>
          <a:xfrm>
            <a:off x="5445637" y="89422"/>
            <a:ext cx="3830300" cy="3454363"/>
          </a:xfrm>
          <a:prstGeom prst="rect">
            <a:avLst/>
          </a:prstGeom>
        </p:spPr>
      </p:pic>
      <p:pic>
        <p:nvPicPr>
          <p:cNvPr id="42" name="图片 41"/>
          <p:cNvPicPr>
            <a:picLocks noChangeAspect="1"/>
          </p:cNvPicPr>
          <p:nvPr/>
        </p:nvPicPr>
        <p:blipFill>
          <a:blip r:embed="rId4"/>
          <a:stretch>
            <a:fillRect/>
          </a:stretch>
        </p:blipFill>
        <p:spPr>
          <a:xfrm>
            <a:off x="7424116" y="3173388"/>
            <a:ext cx="3703641" cy="36198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矩形 5"/>
          <p:cNvSpPr/>
          <p:nvPr/>
        </p:nvSpPr>
        <p:spPr>
          <a:xfrm>
            <a:off x="889341" y="1997375"/>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站酷文艺体" panose="02000603000000000000" pitchFamily="2" charset="-122"/>
              <a:cs typeface="+mn-cs"/>
            </a:endParaRPr>
          </a:p>
        </p:txBody>
      </p:sp>
      <p:grpSp>
        <p:nvGrpSpPr>
          <p:cNvPr id="12" name="组合 11"/>
          <p:cNvGrpSpPr/>
          <p:nvPr/>
        </p:nvGrpSpPr>
        <p:grpSpPr>
          <a:xfrm>
            <a:off x="1103497" y="2198544"/>
            <a:ext cx="366050" cy="366050"/>
            <a:chOff x="3868099" y="5741049"/>
            <a:chExt cx="366050" cy="366050"/>
          </a:xfrm>
          <a:solidFill>
            <a:schemeClr val="bg1"/>
          </a:solidFill>
        </p:grpSpPr>
        <p:sp>
          <p:nvSpPr>
            <p:cNvPr id="13"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prstClr val="white"/>
                </a:solidFill>
                <a:effectLst>
                  <a:outerShdw blurRad="38100" dist="38100" dir="2700000" algn="tl">
                    <a:srgbClr val="000000"/>
                  </a:outerShdw>
                </a:effectLst>
                <a:uLnTx/>
                <a:uFillTx/>
                <a:latin typeface="思源宋体 CN"/>
                <a:ea typeface="Source Han Sans Regular"/>
                <a:cs typeface="+mn-cs"/>
              </a:endParaRPr>
            </a:p>
          </p:txBody>
        </p:sp>
        <p:sp>
          <p:nvSpPr>
            <p:cNvPr id="14"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prstClr val="white"/>
                </a:solidFill>
                <a:effectLst>
                  <a:outerShdw blurRad="38100" dist="38100" dir="2700000" algn="tl">
                    <a:srgbClr val="000000"/>
                  </a:outerShdw>
                </a:effectLst>
                <a:uLnTx/>
                <a:uFillTx/>
                <a:latin typeface="思源宋体 CN"/>
                <a:ea typeface="Source Han Sans Regular"/>
                <a:cs typeface="+mn-cs"/>
              </a:endParaRPr>
            </a:p>
          </p:txBody>
        </p:sp>
        <p:sp>
          <p:nvSpPr>
            <p:cNvPr id="15"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prstClr val="white"/>
                </a:solidFill>
                <a:effectLst>
                  <a:outerShdw blurRad="38100" dist="38100" dir="2700000" algn="tl">
                    <a:srgbClr val="000000"/>
                  </a:outerShdw>
                </a:effectLst>
                <a:uLnTx/>
                <a:uFillTx/>
                <a:latin typeface="思源宋体 CN"/>
                <a:ea typeface="Source Han Sans Regular"/>
                <a:cs typeface="+mn-cs"/>
              </a:endParaRPr>
            </a:p>
          </p:txBody>
        </p:sp>
      </p:grpSp>
      <p:sp>
        <p:nvSpPr>
          <p:cNvPr id="17" name="文本框 16"/>
          <p:cNvSpPr txBox="1"/>
          <p:nvPr/>
        </p:nvSpPr>
        <p:spPr>
          <a:xfrm flipH="1">
            <a:off x="1886585" y="2201545"/>
            <a:ext cx="7188835" cy="8299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Complex relationship between nodes.</a:t>
            </a:r>
            <a:endPar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There are place that was blocked and direction edge.</a:t>
            </a:r>
            <a:endParaRPr kumimoji="0" lang="en-US" altLang="zh-CN"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18" name="文本框 17"/>
          <p:cNvSpPr txBox="1"/>
          <p:nvPr/>
        </p:nvSpPr>
        <p:spPr>
          <a:xfrm flipH="1">
            <a:off x="1886585" y="1553210"/>
            <a:ext cx="8230870" cy="737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Commonly </a:t>
            </a:r>
            <a:r>
              <a:rPr kumimoji="0" lang="en-US" altLang="zh-CN" sz="24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used in traffic, geographic and weather domain</a:t>
            </a:r>
            <a:endParaRPr kumimoji="0" lang="en-US" altLang="zh-CN" sz="24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3" name="组合 22"/>
          <p:cNvGrpSpPr/>
          <p:nvPr/>
        </p:nvGrpSpPr>
        <p:grpSpPr>
          <a:xfrm>
            <a:off x="437650" y="407964"/>
            <a:ext cx="3021021" cy="523220"/>
            <a:chOff x="437650" y="407964"/>
            <a:chExt cx="3021021" cy="523220"/>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Graph data</a:t>
              </a: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pic>
        <p:nvPicPr>
          <p:cNvPr id="4" name="图片 3"/>
          <p:cNvPicPr>
            <a:picLocks noChangeAspect="1"/>
          </p:cNvPicPr>
          <p:nvPr/>
        </p:nvPicPr>
        <p:blipFill>
          <a:blip r:embed="rId1"/>
          <a:stretch>
            <a:fillRect/>
          </a:stretch>
        </p:blipFill>
        <p:spPr>
          <a:xfrm>
            <a:off x="941290" y="3530278"/>
            <a:ext cx="8264635" cy="28647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矩形 5"/>
          <p:cNvSpPr/>
          <p:nvPr/>
        </p:nvSpPr>
        <p:spPr>
          <a:xfrm>
            <a:off x="889341" y="1997375"/>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grpSp>
        <p:nvGrpSpPr>
          <p:cNvPr id="12" name="组合 11"/>
          <p:cNvGrpSpPr/>
          <p:nvPr/>
        </p:nvGrpSpPr>
        <p:grpSpPr>
          <a:xfrm>
            <a:off x="1103497" y="2198544"/>
            <a:ext cx="366050" cy="366050"/>
            <a:chOff x="3868099" y="5741049"/>
            <a:chExt cx="366050" cy="366050"/>
          </a:xfrm>
          <a:solidFill>
            <a:schemeClr val="bg1"/>
          </a:solidFill>
        </p:grpSpPr>
        <p:sp>
          <p:nvSpPr>
            <p:cNvPr id="13"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4"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15"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18" name="文本框 17"/>
          <p:cNvSpPr txBox="1"/>
          <p:nvPr/>
        </p:nvSpPr>
        <p:spPr>
          <a:xfrm flipH="1">
            <a:off x="1900555" y="1598295"/>
            <a:ext cx="5678805" cy="737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Basically a CNN using Graph data</a:t>
            </a:r>
            <a:endParaRPr kumimoji="0" lang="en-US" altLang="zh-CN" sz="16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grpSp>
        <p:nvGrpSpPr>
          <p:cNvPr id="23" name="组合 22"/>
          <p:cNvGrpSpPr/>
          <p:nvPr/>
        </p:nvGrpSpPr>
        <p:grpSpPr>
          <a:xfrm>
            <a:off x="437650" y="407964"/>
            <a:ext cx="4446865" cy="954107"/>
            <a:chOff x="437650" y="407964"/>
            <a:chExt cx="3021021" cy="954107"/>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Graph Conv Network</a:t>
              </a: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28" name="文本框 27"/>
          <p:cNvSpPr txBox="1"/>
          <p:nvPr/>
        </p:nvSpPr>
        <p:spPr>
          <a:xfrm flipH="1">
            <a:off x="1900555" y="2335530"/>
            <a:ext cx="5885815" cy="8064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Graph input and same graph structure output.</a:t>
            </a:r>
            <a:endParaRPr kumimoji="0" lang="en-US" altLang="zh-CN" sz="2000" b="0" i="0" u="none" strike="noStrike" kern="1200" cap="none" spc="0" normalizeH="0" baseline="0"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endParaRPr>
          </a:p>
          <a:p>
            <a:pPr lvl="0">
              <a:lnSpc>
                <a:spcPct val="150000"/>
              </a:lnSpc>
              <a:defRPr/>
            </a:pPr>
            <a:r>
              <a:rPr lang="en-US" altLang="zh-CN" sz="1100"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a:t>
            </a:r>
            <a:endParaRPr kumimoji="0" lang="en-US" altLang="zh-CN" sz="11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pic>
        <p:nvPicPr>
          <p:cNvPr id="30" name="图片 29"/>
          <p:cNvPicPr>
            <a:picLocks noChangeAspect="1"/>
          </p:cNvPicPr>
          <p:nvPr/>
        </p:nvPicPr>
        <p:blipFill rotWithShape="1">
          <a:blip r:embed="rId1"/>
          <a:srcRect r="33883"/>
          <a:stretch>
            <a:fillRect/>
          </a:stretch>
        </p:blipFill>
        <p:spPr>
          <a:xfrm>
            <a:off x="889341" y="3292836"/>
            <a:ext cx="10829923" cy="32759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文本框 23"/>
          <p:cNvSpPr txBox="1"/>
          <p:nvPr/>
        </p:nvSpPr>
        <p:spPr>
          <a:xfrm>
            <a:off x="7929718" y="2273675"/>
            <a:ext cx="3777614" cy="922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TCN to simulate LSTM for time  series prediction.</a:t>
            </a:r>
            <a:endParaRPr kumimoji="0" lang="en-US" altLang="zh-CN"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29" name="文本框 28"/>
          <p:cNvSpPr txBox="1"/>
          <p:nvPr/>
        </p:nvSpPr>
        <p:spPr>
          <a:xfrm flipH="1">
            <a:off x="7929880" y="1898015"/>
            <a:ext cx="441007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Temporal connection</a:t>
            </a: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35" name="文本框 34"/>
          <p:cNvSpPr txBox="1"/>
          <p:nvPr/>
        </p:nvSpPr>
        <p:spPr>
          <a:xfrm>
            <a:off x="7929718" y="5106570"/>
            <a:ext cx="3777614" cy="922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To concatenate information from different level.</a:t>
            </a:r>
            <a:endParaRPr kumimoji="0" lang="en-US" altLang="zh-CN"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36" name="文本框 35"/>
          <p:cNvSpPr txBox="1"/>
          <p:nvPr/>
        </p:nvSpPr>
        <p:spPr>
          <a:xfrm flipH="1">
            <a:off x="7929880" y="4730750"/>
            <a:ext cx="323151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Skip connection</a:t>
            </a: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37" name="矩形: 圆角 36"/>
          <p:cNvSpPr/>
          <p:nvPr/>
        </p:nvSpPr>
        <p:spPr>
          <a:xfrm rot="2700000">
            <a:off x="4565650" y="2406648"/>
            <a:ext cx="3060700" cy="3060700"/>
          </a:xfrm>
          <a:prstGeom prst="roundRect">
            <a:avLst/>
          </a:prstGeom>
          <a:solidFill>
            <a:schemeClr val="bg1">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38" name="矩形: 圆角 37"/>
          <p:cNvSpPr/>
          <p:nvPr/>
        </p:nvSpPr>
        <p:spPr>
          <a:xfrm rot="2700000">
            <a:off x="6544672" y="2113479"/>
            <a:ext cx="1031946" cy="1031946"/>
          </a:xfrm>
          <a:prstGeom prst="roundRect">
            <a:avLst/>
          </a:prstGeom>
          <a:solidFill>
            <a:srgbClr val="0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39" name="矩形: 圆角 38"/>
          <p:cNvSpPr/>
          <p:nvPr/>
        </p:nvSpPr>
        <p:spPr>
          <a:xfrm rot="2700000">
            <a:off x="4615381" y="2113479"/>
            <a:ext cx="1031946" cy="1031946"/>
          </a:xfrm>
          <a:prstGeom prst="round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0" name="矩形: 圆角 39"/>
          <p:cNvSpPr/>
          <p:nvPr/>
        </p:nvSpPr>
        <p:spPr>
          <a:xfrm rot="2700000">
            <a:off x="6544672" y="4755651"/>
            <a:ext cx="1031946" cy="1031946"/>
          </a:xfrm>
          <a:prstGeom prst="round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1" name="矩形: 圆角 40"/>
          <p:cNvSpPr/>
          <p:nvPr/>
        </p:nvSpPr>
        <p:spPr>
          <a:xfrm rot="2700000">
            <a:off x="4615381" y="4755651"/>
            <a:ext cx="1031946" cy="1031946"/>
          </a:xfrm>
          <a:prstGeom prst="roundRect">
            <a:avLst/>
          </a:prstGeom>
          <a:solidFill>
            <a:srgbClr val="0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69" name="文本框 68"/>
          <p:cNvSpPr txBox="1"/>
          <p:nvPr/>
        </p:nvSpPr>
        <p:spPr>
          <a:xfrm flipH="1">
            <a:off x="532060" y="2273675"/>
            <a:ext cx="3777614" cy="922020"/>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Graph convolution layer to extract relation between nodes.</a:t>
            </a:r>
            <a:endPar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70" name="文本框 69"/>
          <p:cNvSpPr txBox="1"/>
          <p:nvPr/>
        </p:nvSpPr>
        <p:spPr>
          <a:xfrm>
            <a:off x="1328623" y="1898076"/>
            <a:ext cx="2981051" cy="52197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Spatial connection</a:t>
            </a: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72" name="文本框 71"/>
          <p:cNvSpPr txBox="1"/>
          <p:nvPr/>
        </p:nvSpPr>
        <p:spPr>
          <a:xfrm flipH="1">
            <a:off x="532060" y="5106570"/>
            <a:ext cx="3777614" cy="922020"/>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To convert time series to graph </a:t>
            </a:r>
            <a:endPar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rPr>
              <a:t>Using neural network for embedding</a:t>
            </a:r>
            <a:endPar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73" name="文本框 72"/>
          <p:cNvSpPr txBox="1"/>
          <p:nvPr/>
        </p:nvSpPr>
        <p:spPr>
          <a:xfrm>
            <a:off x="730885" y="4730750"/>
            <a:ext cx="3578860" cy="52197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Data preprocessing</a:t>
            </a: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5" name="AutoShape 117"/>
          <p:cNvSpPr/>
          <p:nvPr/>
        </p:nvSpPr>
        <p:spPr bwMode="auto">
          <a:xfrm>
            <a:off x="4907370" y="5096597"/>
            <a:ext cx="447968" cy="336167"/>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46" name="AutoShape 139"/>
          <p:cNvSpPr/>
          <p:nvPr/>
        </p:nvSpPr>
        <p:spPr bwMode="auto">
          <a:xfrm>
            <a:off x="4907370" y="2412359"/>
            <a:ext cx="447967" cy="434185"/>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nvGrpSpPr>
          <p:cNvPr id="55" name="组合 54"/>
          <p:cNvGrpSpPr/>
          <p:nvPr/>
        </p:nvGrpSpPr>
        <p:grpSpPr>
          <a:xfrm>
            <a:off x="6836661" y="2433035"/>
            <a:ext cx="447968" cy="392833"/>
            <a:chOff x="1671171" y="5030848"/>
            <a:chExt cx="366051" cy="320998"/>
          </a:xfrm>
          <a:solidFill>
            <a:schemeClr val="bg1"/>
          </a:solidFill>
        </p:grpSpPr>
        <p:sp>
          <p:nvSpPr>
            <p:cNvPr id="56" name="AutoShape 147"/>
            <p:cNvSpPr/>
            <p:nvPr/>
          </p:nvSpPr>
          <p:spPr bwMode="auto">
            <a:xfrm>
              <a:off x="1671171" y="5030848"/>
              <a:ext cx="366051" cy="320998"/>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57" name="AutoShape 148"/>
            <p:cNvSpPr/>
            <p:nvPr/>
          </p:nvSpPr>
          <p:spPr bwMode="auto">
            <a:xfrm>
              <a:off x="1728111" y="5088415"/>
              <a:ext cx="54438" cy="54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58" name="AutoShape 59"/>
          <p:cNvSpPr/>
          <p:nvPr/>
        </p:nvSpPr>
        <p:spPr bwMode="auto">
          <a:xfrm>
            <a:off x="6821675" y="5040697"/>
            <a:ext cx="448733" cy="4479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nvGrpSpPr>
          <p:cNvPr id="21" name="组合 20"/>
          <p:cNvGrpSpPr/>
          <p:nvPr/>
        </p:nvGrpSpPr>
        <p:grpSpPr>
          <a:xfrm>
            <a:off x="437650" y="407964"/>
            <a:ext cx="4469720" cy="954107"/>
            <a:chOff x="437650" y="407964"/>
            <a:chExt cx="3021021" cy="954107"/>
          </a:xfrm>
        </p:grpSpPr>
        <p:grpSp>
          <p:nvGrpSpPr>
            <p:cNvPr id="22" name="组合 21"/>
            <p:cNvGrpSpPr/>
            <p:nvPr/>
          </p:nvGrpSpPr>
          <p:grpSpPr>
            <a:xfrm>
              <a:off x="437650" y="426743"/>
              <a:ext cx="503641" cy="485662"/>
              <a:chOff x="431503" y="418769"/>
              <a:chExt cx="710506" cy="685142"/>
            </a:xfrm>
          </p:grpSpPr>
          <p:sp>
            <p:nvSpPr>
              <p:cNvPr id="25" name="矩形 24"/>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6" name="矩形 25"/>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3" name="文本框 22"/>
            <p:cNvSpPr txBox="1"/>
            <p:nvPr/>
          </p:nvSpPr>
          <p:spPr>
            <a:xfrm>
              <a:off x="1039846" y="407964"/>
              <a:ext cx="2418825"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Graph-Based Network</a:t>
              </a: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27" name="文本框 26"/>
          <p:cNvSpPr txBox="1"/>
          <p:nvPr/>
        </p:nvSpPr>
        <p:spPr>
          <a:xfrm flipH="1">
            <a:off x="8374380" y="3307080"/>
            <a:ext cx="381762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Residual connection</a:t>
            </a: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28" name="文本框 27"/>
          <p:cNvSpPr txBox="1"/>
          <p:nvPr/>
        </p:nvSpPr>
        <p:spPr>
          <a:xfrm>
            <a:off x="8414386" y="3742714"/>
            <a:ext cx="3777614" cy="5067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To make the network trainable.</a:t>
            </a:r>
            <a:endParaRPr kumimoji="0" lang="en-US" altLang="zh-CN" b="0" i="0" u="none" strike="noStrike" kern="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 name="组合 22"/>
          <p:cNvGrpSpPr/>
          <p:nvPr/>
        </p:nvGrpSpPr>
        <p:grpSpPr>
          <a:xfrm>
            <a:off x="437650" y="407964"/>
            <a:ext cx="3021021" cy="521970"/>
            <a:chOff x="437650" y="407964"/>
            <a:chExt cx="3021021" cy="521970"/>
          </a:xfrm>
        </p:grpSpPr>
        <p:grpSp>
          <p:nvGrpSpPr>
            <p:cNvPr id="24" name="组合 23"/>
            <p:cNvGrpSpPr/>
            <p:nvPr/>
          </p:nvGrpSpPr>
          <p:grpSpPr>
            <a:xfrm>
              <a:off x="437650" y="426743"/>
              <a:ext cx="503641" cy="485662"/>
              <a:chOff x="431503" y="418769"/>
              <a:chExt cx="710506" cy="685142"/>
            </a:xfrm>
          </p:grpSpPr>
          <p:sp>
            <p:nvSpPr>
              <p:cNvPr id="26" name="矩形 25"/>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7" name="矩形 2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5" name="文本框 24"/>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MT-GNN</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pic>
        <p:nvPicPr>
          <p:cNvPr id="3" name="图片 2"/>
          <p:cNvPicPr>
            <a:picLocks noChangeAspect="1"/>
          </p:cNvPicPr>
          <p:nvPr/>
        </p:nvPicPr>
        <p:blipFill>
          <a:blip r:embed="rId1"/>
          <a:stretch>
            <a:fillRect/>
          </a:stretch>
        </p:blipFill>
        <p:spPr>
          <a:xfrm>
            <a:off x="4722472" y="1169122"/>
            <a:ext cx="6582874" cy="5337466"/>
          </a:xfrm>
          <a:prstGeom prst="rect">
            <a:avLst/>
          </a:prstGeom>
        </p:spPr>
      </p:pic>
      <p:sp>
        <p:nvSpPr>
          <p:cNvPr id="22" name="矩形 21"/>
          <p:cNvSpPr/>
          <p:nvPr/>
        </p:nvSpPr>
        <p:spPr>
          <a:xfrm>
            <a:off x="889341" y="1997375"/>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grpSp>
        <p:nvGrpSpPr>
          <p:cNvPr id="28" name="组合 27"/>
          <p:cNvGrpSpPr/>
          <p:nvPr/>
        </p:nvGrpSpPr>
        <p:grpSpPr>
          <a:xfrm>
            <a:off x="1103497" y="2198544"/>
            <a:ext cx="366050" cy="366050"/>
            <a:chOff x="3868099" y="5741049"/>
            <a:chExt cx="366050" cy="366050"/>
          </a:xfrm>
          <a:solidFill>
            <a:schemeClr val="bg1"/>
          </a:solidFill>
        </p:grpSpPr>
        <p:sp>
          <p:nvSpPr>
            <p:cNvPr id="29"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32"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33"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34" name="文本框 33"/>
          <p:cNvSpPr txBox="1"/>
          <p:nvPr/>
        </p:nvSpPr>
        <p:spPr>
          <a:xfrm flipH="1">
            <a:off x="1886660" y="1816604"/>
            <a:ext cx="2997855"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400" dirty="0">
                <a:solidFill>
                  <a:schemeClr val="bg1"/>
                </a:solidFill>
                <a:latin typeface="站酷文艺体" panose="02000603000000000000" pitchFamily="2" charset="-122"/>
                <a:ea typeface="站酷文艺体" panose="02000603000000000000" pitchFamily="2" charset="-122"/>
                <a:cs typeface="Calibri" panose="020F0502020204030204" pitchFamily="34" charset="0"/>
              </a:rPr>
              <a:t>G</a:t>
            </a:r>
            <a:r>
              <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C module</a:t>
            </a:r>
            <a:endPar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35" name="文本框 34"/>
          <p:cNvSpPr txBox="1"/>
          <p:nvPr/>
        </p:nvSpPr>
        <p:spPr>
          <a:xfrm flipH="1">
            <a:off x="2005027" y="2407416"/>
            <a:ext cx="3314626" cy="46037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rPr>
              <a:t>Graph Convolution.</a:t>
            </a:r>
            <a:endPar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36" name="矩形 35"/>
          <p:cNvSpPr/>
          <p:nvPr/>
        </p:nvSpPr>
        <p:spPr>
          <a:xfrm>
            <a:off x="889341" y="3705601"/>
            <a:ext cx="783167" cy="783167"/>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90204"/>
              <a:ea typeface="站酷文艺体" panose="02000603000000000000" pitchFamily="2" charset="-122"/>
              <a:cs typeface="+mn-cs"/>
            </a:endParaRPr>
          </a:p>
        </p:txBody>
      </p:sp>
      <p:grpSp>
        <p:nvGrpSpPr>
          <p:cNvPr id="37" name="组合 36"/>
          <p:cNvGrpSpPr/>
          <p:nvPr/>
        </p:nvGrpSpPr>
        <p:grpSpPr>
          <a:xfrm>
            <a:off x="1103497" y="3906770"/>
            <a:ext cx="366050" cy="366050"/>
            <a:chOff x="3868099" y="5741049"/>
            <a:chExt cx="366050" cy="366050"/>
          </a:xfrm>
          <a:solidFill>
            <a:schemeClr val="bg1"/>
          </a:solidFill>
        </p:grpSpPr>
        <p:sp>
          <p:nvSpPr>
            <p:cNvPr id="38"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41"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42"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44" name="文本框 43"/>
          <p:cNvSpPr txBox="1"/>
          <p:nvPr/>
        </p:nvSpPr>
        <p:spPr>
          <a:xfrm flipH="1">
            <a:off x="1886660" y="3524830"/>
            <a:ext cx="2997855"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400" dirty="0">
                <a:solidFill>
                  <a:schemeClr val="bg1"/>
                </a:solidFill>
                <a:latin typeface="站酷文艺体" panose="02000603000000000000" pitchFamily="2" charset="-122"/>
                <a:ea typeface="站酷文艺体" panose="02000603000000000000" pitchFamily="2" charset="-122"/>
                <a:cs typeface="Calibri" panose="020F0502020204030204" pitchFamily="34" charset="0"/>
              </a:rPr>
              <a:t>T</a:t>
            </a:r>
            <a:r>
              <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rPr>
              <a:t>C module</a:t>
            </a:r>
            <a:endParaRPr kumimoji="0" lang="en-US" altLang="zh-CN" sz="24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
        <p:nvSpPr>
          <p:cNvPr id="45" name="文本框 44"/>
          <p:cNvSpPr txBox="1"/>
          <p:nvPr/>
        </p:nvSpPr>
        <p:spPr>
          <a:xfrm flipH="1">
            <a:off x="2005027" y="4115642"/>
            <a:ext cx="3314626" cy="460375"/>
          </a:xfrm>
          <a:prstGeom prst="rect">
            <a:avLst/>
          </a:prstGeom>
          <a:noFill/>
        </p:spPr>
        <p:txBody>
          <a:bodyPr wrap="square" rtlCol="0">
            <a:spAutoFit/>
          </a:bodyPr>
          <a:lstStyle/>
          <a:p>
            <a:pPr lvl="0">
              <a:lnSpc>
                <a:spcPct val="150000"/>
              </a:lnSpc>
              <a:defRPr/>
            </a:pPr>
            <a:r>
              <a:rPr lang="en-US" altLang="zh-CN" sz="1600" dirty="0">
                <a:solidFill>
                  <a:prstClr val="white"/>
                </a:solidFill>
                <a:latin typeface="站酷文艺体" panose="02000603000000000000" pitchFamily="2" charset="-122"/>
                <a:ea typeface="站酷文艺体" panose="02000603000000000000" pitchFamily="2" charset="-122"/>
                <a:cs typeface="Calibri" panose="020F0502020204030204" pitchFamily="34" charset="0"/>
              </a:rPr>
              <a:t>Temporal  convolution </a:t>
            </a:r>
            <a:endPar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4" name="文本框 23">
            <a:hlinkClick r:id="rId2" tooltip="" action="ppaction://hlinksldjump"/>
          </p:cNvPr>
          <p:cNvSpPr txBox="1"/>
          <p:nvPr/>
        </p:nvSpPr>
        <p:spPr>
          <a:xfrm>
            <a:off x="7790653" y="2846445"/>
            <a:ext cx="3777614" cy="506730"/>
          </a:xfrm>
          <a:prstGeom prst="rect">
            <a:avLst/>
          </a:prstGeom>
          <a:noFill/>
        </p:spPr>
        <p:txBody>
          <a:bodyPr wrap="square" rtlCol="0">
            <a:spAutoFit/>
          </a:bodyPr>
          <a:lstStyle/>
          <a:p>
            <a:pPr lvl="0" algn="l">
              <a:lnSpc>
                <a:spcPct val="150000"/>
              </a:lnSpc>
              <a:spcBef>
                <a:spcPts val="0"/>
              </a:spcBef>
              <a:spcAft>
                <a:spcPts val="0"/>
              </a:spcAft>
              <a:buClrTx/>
              <a:buSzTx/>
              <a:buFontTx/>
              <a:defRPr/>
            </a:pPr>
            <a:r>
              <a:rPr lang="zh-CN" altLang="en-US" noProof="0" dirty="0">
                <a:ln>
                  <a:noFill/>
                </a:ln>
                <a:solidFill>
                  <a:schemeClr val="bg1"/>
                </a:solidFill>
                <a:effectLst/>
                <a:uLnTx/>
                <a:uFillTx/>
                <a:latin typeface="方正正黑_GBK" panose="02000000000000000000" charset="-122"/>
                <a:ea typeface="方正正黑_GBK" panose="02000000000000000000" charset="-122"/>
                <a:sym typeface="+mn-ea"/>
              </a:rPr>
              <a:t>kaggle</a:t>
            </a:r>
            <a:endParaRPr lang="zh-CN" altLang="en-US" noProof="0" dirty="0">
              <a:ln>
                <a:noFill/>
              </a:ln>
              <a:solidFill>
                <a:schemeClr val="bg1"/>
              </a:solidFill>
              <a:effectLst/>
              <a:uLnTx/>
              <a:uFillTx/>
              <a:latin typeface="方正正黑_GBK" panose="02000000000000000000" charset="-122"/>
              <a:ea typeface="方正正黑_GBK" panose="02000000000000000000" charset="-122"/>
              <a:sym typeface="+mn-ea"/>
            </a:endParaRPr>
          </a:p>
        </p:txBody>
      </p:sp>
      <p:sp>
        <p:nvSpPr>
          <p:cNvPr id="35" name="文本框 34"/>
          <p:cNvSpPr txBox="1"/>
          <p:nvPr/>
        </p:nvSpPr>
        <p:spPr>
          <a:xfrm>
            <a:off x="7953848" y="5191025"/>
            <a:ext cx="3777614" cy="506730"/>
          </a:xfrm>
          <a:prstGeom prst="rect">
            <a:avLst/>
          </a:prstGeom>
          <a:noFill/>
        </p:spPr>
        <p:txBody>
          <a:bodyPr wrap="square" rtlCol="0">
            <a:spAutoFit/>
          </a:bodyPr>
          <a:lstStyle/>
          <a:p>
            <a:pPr lvl="0" algn="l">
              <a:lnSpc>
                <a:spcPct val="150000"/>
              </a:lnSpc>
              <a:spcBef>
                <a:spcPts val="0"/>
              </a:spcBef>
              <a:spcAft>
                <a:spcPts val="0"/>
              </a:spcAft>
              <a:buClrTx/>
              <a:buSzTx/>
              <a:buFontTx/>
              <a:defRPr/>
            </a:pPr>
            <a:r>
              <a:rPr lang="zh-CN" altLang="en-US" noProof="0" dirty="0">
                <a:ln>
                  <a:noFill/>
                </a:ln>
                <a:solidFill>
                  <a:schemeClr val="bg1"/>
                </a:solidFill>
                <a:effectLst/>
                <a:uLnTx/>
                <a:uFillTx/>
                <a:latin typeface="方正正黑_GBK" panose="02000000000000000000" charset="-122"/>
                <a:ea typeface="方正正黑_GBK" panose="02000000000000000000" charset="-122"/>
                <a:sym typeface="+mn-ea"/>
              </a:rPr>
              <a:t>RMSE</a:t>
            </a:r>
            <a:endParaRPr lang="zh-CN" altLang="en-US" noProof="0" dirty="0">
              <a:ln>
                <a:noFill/>
              </a:ln>
              <a:solidFill>
                <a:schemeClr val="bg1"/>
              </a:solidFill>
              <a:effectLst/>
              <a:uLnTx/>
              <a:uFillTx/>
              <a:latin typeface="方正正黑_GBK" panose="02000000000000000000" charset="-122"/>
              <a:ea typeface="方正正黑_GBK" panose="02000000000000000000" charset="-122"/>
              <a:sym typeface="+mn-ea"/>
            </a:endParaRPr>
          </a:p>
        </p:txBody>
      </p:sp>
      <p:sp>
        <p:nvSpPr>
          <p:cNvPr id="36" name="文本框 35">
            <a:hlinkClick r:id="rId3" tooltip="" action="ppaction://hlinksldjump"/>
          </p:cNvPr>
          <p:cNvSpPr txBox="1"/>
          <p:nvPr/>
        </p:nvSpPr>
        <p:spPr>
          <a:xfrm flipH="1">
            <a:off x="7954010" y="4669155"/>
            <a:ext cx="278003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rPr>
              <a:t>evaluation</a:t>
            </a:r>
            <a:endParaRPr kumimoji="0" lang="en-US" altLang="zh-CN" sz="2800" b="1" i="0" u="none" strike="noStrike" kern="1200" cap="none" spc="0" normalizeH="0" baseline="0"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endParaRPr>
          </a:p>
        </p:txBody>
      </p:sp>
      <p:sp>
        <p:nvSpPr>
          <p:cNvPr id="37" name="矩形: 圆角 36"/>
          <p:cNvSpPr/>
          <p:nvPr/>
        </p:nvSpPr>
        <p:spPr>
          <a:xfrm rot="2700000">
            <a:off x="4565650" y="2406648"/>
            <a:ext cx="3060700" cy="3060700"/>
          </a:xfrm>
          <a:prstGeom prst="roundRect">
            <a:avLst/>
          </a:prstGeom>
          <a:solidFill>
            <a:schemeClr val="bg1">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38" name="矩形: 圆角 37"/>
          <p:cNvSpPr/>
          <p:nvPr/>
        </p:nvSpPr>
        <p:spPr>
          <a:xfrm rot="2700000">
            <a:off x="6544672" y="2113479"/>
            <a:ext cx="1031946" cy="1031946"/>
          </a:xfrm>
          <a:prstGeom prst="roundRect">
            <a:avLst/>
          </a:prstGeom>
          <a:solidFill>
            <a:srgbClr val="0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39" name="矩形: 圆角 38"/>
          <p:cNvSpPr/>
          <p:nvPr/>
        </p:nvSpPr>
        <p:spPr>
          <a:xfrm rot="2700000">
            <a:off x="4615381" y="2113479"/>
            <a:ext cx="1031946" cy="1031946"/>
          </a:xfrm>
          <a:prstGeom prst="round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0" name="矩形: 圆角 39"/>
          <p:cNvSpPr/>
          <p:nvPr/>
        </p:nvSpPr>
        <p:spPr>
          <a:xfrm rot="2700000">
            <a:off x="6544672" y="4755651"/>
            <a:ext cx="1031946" cy="1031946"/>
          </a:xfrm>
          <a:prstGeom prst="round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1" name="矩形: 圆角 40"/>
          <p:cNvSpPr/>
          <p:nvPr/>
        </p:nvSpPr>
        <p:spPr>
          <a:xfrm rot="2700000">
            <a:off x="4615381" y="4755651"/>
            <a:ext cx="1031946" cy="1031946"/>
          </a:xfrm>
          <a:prstGeom prst="roundRect">
            <a:avLst/>
          </a:prstGeom>
          <a:solidFill>
            <a:srgbClr val="0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69" name="文本框 68"/>
          <p:cNvSpPr txBox="1"/>
          <p:nvPr/>
        </p:nvSpPr>
        <p:spPr>
          <a:xfrm flipH="1">
            <a:off x="437445" y="2825490"/>
            <a:ext cx="3777614" cy="506730"/>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方正正黑_GBK" panose="02000000000000000000" charset="-122"/>
                <a:ea typeface="方正正黑_GBK" panose="02000000000000000000" charset="-122"/>
              </a:rPr>
              <a:t>time-series model</a:t>
            </a:r>
            <a:endParaRPr kumimoji="0" lang="en-US" altLang="zh-CN" b="0" i="0" u="none" strike="noStrike" kern="1200" cap="none" spc="0" normalizeH="0" baseline="0" noProof="0" dirty="0">
              <a:ln>
                <a:noFill/>
              </a:ln>
              <a:solidFill>
                <a:schemeClr val="bg1"/>
              </a:solidFill>
              <a:effectLst/>
              <a:uLnTx/>
              <a:uFillTx/>
              <a:latin typeface="方正正黑_GBK" panose="02000000000000000000" charset="-122"/>
              <a:ea typeface="方正正黑_GBK" panose="02000000000000000000" charset="-122"/>
            </a:endParaRPr>
          </a:p>
        </p:txBody>
      </p:sp>
      <p:sp>
        <p:nvSpPr>
          <p:cNvPr id="70" name="文本框 69"/>
          <p:cNvSpPr txBox="1"/>
          <p:nvPr/>
        </p:nvSpPr>
        <p:spPr>
          <a:xfrm>
            <a:off x="560070" y="1872615"/>
            <a:ext cx="3777615" cy="9531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rPr>
              <a:t>subject</a:t>
            </a:r>
            <a:endParaRPr kumimoji="0" lang="en-US" altLang="zh-CN" sz="2800" b="1" i="0" u="none" strike="noStrike" kern="1200" cap="none" spc="0" normalizeH="0" baseline="0"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endParaRPr>
          </a:p>
        </p:txBody>
      </p:sp>
      <p:sp>
        <p:nvSpPr>
          <p:cNvPr id="73" name="文本框 72">
            <a:hlinkClick r:id="rId4" tooltip="" action="ppaction://hlinksldjump"/>
          </p:cNvPr>
          <p:cNvSpPr txBox="1"/>
          <p:nvPr/>
        </p:nvSpPr>
        <p:spPr>
          <a:xfrm>
            <a:off x="682625" y="4237990"/>
            <a:ext cx="3532505" cy="953135"/>
          </a:xfrm>
          <a:prstGeom prst="rect">
            <a:avLst/>
          </a:prstGeom>
          <a:noFill/>
        </p:spPr>
        <p:txBody>
          <a:bodyPr wrap="square" rtlCol="0">
            <a:spAutoFit/>
          </a:bodyPr>
          <a:lstStyle/>
          <a:p>
            <a:pPr lvl="0" algn="r">
              <a:spcBef>
                <a:spcPts val="0"/>
              </a:spcBef>
              <a:spcAft>
                <a:spcPts val="0"/>
              </a:spcAft>
              <a:buClrTx/>
              <a:buSzTx/>
              <a:buFontTx/>
              <a:defRPr/>
            </a:pPr>
            <a:endParaRPr lang="zh-CN" altLang="en-US" sz="2800" b="1"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sym typeface="+mn-ea"/>
            </a:endParaRPr>
          </a:p>
          <a:p>
            <a:pPr lvl="0" algn="r">
              <a:spcBef>
                <a:spcPts val="0"/>
              </a:spcBef>
              <a:spcAft>
                <a:spcPts val="0"/>
              </a:spcAft>
              <a:buClrTx/>
              <a:buSzTx/>
              <a:buFontTx/>
              <a:defRPr/>
            </a:pPr>
            <a:r>
              <a:rPr lang="en-US" altLang="zh-CN" sz="2800" b="1"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sym typeface="+mn-ea"/>
              </a:rPr>
              <a:t>model training</a:t>
            </a:r>
            <a:endParaRPr lang="en-US" altLang="zh-CN" sz="2800" b="1"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sym typeface="+mn-ea"/>
            </a:endParaRPr>
          </a:p>
        </p:txBody>
      </p:sp>
      <p:sp>
        <p:nvSpPr>
          <p:cNvPr id="45" name="AutoShape 117"/>
          <p:cNvSpPr/>
          <p:nvPr/>
        </p:nvSpPr>
        <p:spPr bwMode="auto">
          <a:xfrm>
            <a:off x="4907370" y="5096597"/>
            <a:ext cx="447968" cy="336167"/>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46" name="AutoShape 139"/>
          <p:cNvSpPr/>
          <p:nvPr/>
        </p:nvSpPr>
        <p:spPr bwMode="auto">
          <a:xfrm>
            <a:off x="4907370" y="2412359"/>
            <a:ext cx="447967" cy="434185"/>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nvGrpSpPr>
          <p:cNvPr id="55" name="组合 54"/>
          <p:cNvGrpSpPr/>
          <p:nvPr/>
        </p:nvGrpSpPr>
        <p:grpSpPr>
          <a:xfrm>
            <a:off x="6836661" y="2433035"/>
            <a:ext cx="447968" cy="392833"/>
            <a:chOff x="1671171" y="5030848"/>
            <a:chExt cx="366051" cy="320998"/>
          </a:xfrm>
          <a:solidFill>
            <a:schemeClr val="bg1"/>
          </a:solidFill>
        </p:grpSpPr>
        <p:sp>
          <p:nvSpPr>
            <p:cNvPr id="56" name="AutoShape 147"/>
            <p:cNvSpPr/>
            <p:nvPr/>
          </p:nvSpPr>
          <p:spPr bwMode="auto">
            <a:xfrm>
              <a:off x="1671171" y="5030848"/>
              <a:ext cx="366051" cy="320998"/>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sp>
          <p:nvSpPr>
            <p:cNvPr id="57" name="AutoShape 148"/>
            <p:cNvSpPr/>
            <p:nvPr/>
          </p:nvSpPr>
          <p:spPr bwMode="auto">
            <a:xfrm>
              <a:off x="1728111" y="5088415"/>
              <a:ext cx="54438" cy="54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sp>
        <p:nvSpPr>
          <p:cNvPr id="58" name="AutoShape 59"/>
          <p:cNvSpPr/>
          <p:nvPr/>
        </p:nvSpPr>
        <p:spPr bwMode="auto">
          <a:xfrm>
            <a:off x="6821675" y="5040697"/>
            <a:ext cx="448733" cy="4479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38100" tIns="38100" rIns="38100" bIns="3810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3000" b="0" i="0" u="none" strike="noStrike" kern="1200" cap="none" spc="0" normalizeH="0" baseline="0" noProof="0">
              <a:ln>
                <a:noFill/>
              </a:ln>
              <a:solidFill>
                <a:schemeClr val="bg1"/>
              </a:solidFill>
              <a:effectLst>
                <a:outerShdw blurRad="38100" dist="38100" dir="2700000" algn="tl">
                  <a:srgbClr val="000000"/>
                </a:outerShdw>
              </a:effectLst>
              <a:uLnTx/>
              <a:uFillTx/>
              <a:latin typeface="思源宋体 CN"/>
              <a:ea typeface="Source Han Sans Regular"/>
              <a:cs typeface="+mn-cs"/>
            </a:endParaRPr>
          </a:p>
        </p:txBody>
      </p:sp>
      <p:grpSp>
        <p:nvGrpSpPr>
          <p:cNvPr id="21" name="组合 20"/>
          <p:cNvGrpSpPr/>
          <p:nvPr/>
        </p:nvGrpSpPr>
        <p:grpSpPr>
          <a:xfrm>
            <a:off x="437650" y="407964"/>
            <a:ext cx="3021021" cy="521970"/>
            <a:chOff x="437650" y="407964"/>
            <a:chExt cx="3021021" cy="521970"/>
          </a:xfrm>
        </p:grpSpPr>
        <p:grpSp>
          <p:nvGrpSpPr>
            <p:cNvPr id="22" name="组合 21"/>
            <p:cNvGrpSpPr/>
            <p:nvPr/>
          </p:nvGrpSpPr>
          <p:grpSpPr>
            <a:xfrm>
              <a:off x="437650" y="426743"/>
              <a:ext cx="503641" cy="485662"/>
              <a:chOff x="431503" y="418769"/>
              <a:chExt cx="710506" cy="685142"/>
            </a:xfrm>
          </p:grpSpPr>
          <p:sp>
            <p:nvSpPr>
              <p:cNvPr id="25" name="矩形 24"/>
              <p:cNvSpPr/>
              <p:nvPr/>
            </p:nvSpPr>
            <p:spPr>
              <a:xfrm>
                <a:off x="508000" y="469900"/>
                <a:ext cx="634009" cy="634011"/>
              </a:xfrm>
              <a:prstGeom prst="rect">
                <a:avLst/>
              </a:prstGeom>
              <a:solidFill>
                <a:srgbClr val="36C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6" name="矩形 25"/>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3" name="文本框 22"/>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步骤 </a:t>
              </a: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Steps</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2" name="文本框 1"/>
          <p:cNvSpPr txBox="1"/>
          <p:nvPr/>
        </p:nvSpPr>
        <p:spPr>
          <a:xfrm>
            <a:off x="7790180" y="2275205"/>
            <a:ext cx="4104640"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rPr>
              <a:t>data cleanning</a:t>
            </a:r>
            <a:endParaRPr kumimoji="0" lang="en-US" altLang="zh-CN" sz="2800" b="1" i="0" u="none" strike="noStrike" kern="1200" cap="none" spc="0" normalizeH="0" baseline="0" noProof="0" dirty="0">
              <a:ln>
                <a:noFill/>
              </a:ln>
              <a:solidFill>
                <a:schemeClr val="bg1"/>
              </a:solidFill>
              <a:effectLst/>
              <a:uLnTx/>
              <a:uFillTx/>
              <a:latin typeface="方正正黑_GBK" panose="02000000000000000000" charset="-122"/>
              <a:ea typeface="方正正黑_GBK" panose="02000000000000000000" charset="-122"/>
              <a:cs typeface="方正正黑_GBK"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22250"/>
            <a:ext cx="12192000" cy="5975350"/>
          </a:xfrm>
          <a:prstGeom prst="rect">
            <a:avLst/>
          </a:prstGeom>
        </p:spPr>
      </p:pic>
      <p:pic>
        <p:nvPicPr>
          <p:cNvPr id="4" name="图片 3">
            <a:hlinkClick r:id="rId3" tooltip="" action="ppaction://hlinksldjump"/>
          </p:cNvPr>
          <p:cNvPicPr>
            <a:picLocks noChangeAspect="1"/>
          </p:cNvPicPr>
          <p:nvPr/>
        </p:nvPicPr>
        <p:blipFill>
          <a:blip r:embed="rId4"/>
          <a:stretch>
            <a:fillRect/>
          </a:stretch>
        </p:blipFill>
        <p:spPr>
          <a:xfrm>
            <a:off x="0" y="694690"/>
            <a:ext cx="12192000" cy="6015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思源宋体 CN"/>
        <a:ea typeface="Source Han Sans Regular"/>
        <a:cs typeface=""/>
      </a:majorFont>
      <a:minorFont>
        <a:latin typeface="思源宋体 CN"/>
        <a:ea typeface="Source Han Sans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rial"/>
        <a:ea typeface="站酷文艺体"/>
        <a:cs typeface=""/>
      </a:majorFont>
      <a:minorFont>
        <a:latin typeface="Arial"/>
        <a:ea typeface="站酷文艺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思源宋体 CN"/>
        <a:ea typeface="Source Han Sans Regular"/>
        <a:cs typeface=""/>
      </a:majorFont>
      <a:minorFont>
        <a:latin typeface="思源宋体 CN"/>
        <a:ea typeface="Source Han Sans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rial"/>
        <a:ea typeface="站酷文艺体"/>
        <a:cs typeface=""/>
      </a:majorFont>
      <a:minorFont>
        <a:latin typeface="Arial"/>
        <a:ea typeface="站酷文艺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3218</Words>
  <Application>WPS 文字</Application>
  <PresentationFormat>宽屏</PresentationFormat>
  <Paragraphs>152</Paragraphs>
  <Slides>18</Slides>
  <Notes>0</Notes>
  <HiddenSlides>0</HiddenSlides>
  <MMClips>0</MMClips>
  <ScaleCrop>false</ScaleCrop>
  <HeadingPairs>
    <vt:vector size="8" baseType="variant">
      <vt:variant>
        <vt:lpstr>已用的字体</vt:lpstr>
      </vt:variant>
      <vt:variant>
        <vt:i4>25</vt:i4>
      </vt:variant>
      <vt:variant>
        <vt:lpstr>主题</vt:lpstr>
      </vt:variant>
      <vt:variant>
        <vt:i4>7</vt:i4>
      </vt:variant>
      <vt:variant>
        <vt:lpstr>嵌入 OLE 服务器</vt:lpstr>
      </vt:variant>
      <vt:variant>
        <vt:i4>5</vt:i4>
      </vt:variant>
      <vt:variant>
        <vt:lpstr>幻灯片标题</vt:lpstr>
      </vt:variant>
      <vt:variant>
        <vt:i4>18</vt:i4>
      </vt:variant>
    </vt:vector>
  </HeadingPairs>
  <TitlesOfParts>
    <vt:vector size="55" baseType="lpstr">
      <vt:lpstr>Arial</vt:lpstr>
      <vt:lpstr>方正书宋_GBK</vt:lpstr>
      <vt:lpstr>Wingdings</vt:lpstr>
      <vt:lpstr>站酷文艺体</vt:lpstr>
      <vt:lpstr>等线</vt:lpstr>
      <vt:lpstr>Source Han Sans Regular</vt:lpstr>
      <vt:lpstr>Thonburi</vt:lpstr>
      <vt:lpstr>Arial</vt:lpstr>
      <vt:lpstr>站酷小薇LOGO体</vt:lpstr>
      <vt:lpstr>Calibri</vt:lpstr>
      <vt:lpstr>Helvetica Neue</vt:lpstr>
      <vt:lpstr>思源宋体 CN</vt:lpstr>
      <vt:lpstr>微软雅黑</vt:lpstr>
      <vt:lpstr>汉仪旗黑</vt:lpstr>
      <vt:lpstr>宋体</vt:lpstr>
      <vt:lpstr>Arial Unicode MS</vt:lpstr>
      <vt:lpstr>等线 Light</vt:lpstr>
      <vt:lpstr>汉仪中等线KW</vt:lpstr>
      <vt:lpstr>汉仪书宋二KW</vt:lpstr>
      <vt:lpstr>Source Han Sans Regular</vt:lpstr>
      <vt:lpstr>苹方-简</vt:lpstr>
      <vt:lpstr>思源宋体 CN</vt:lpstr>
      <vt:lpstr>方正正黑_GBK</vt:lpstr>
      <vt:lpstr>Cambria Math</vt:lpstr>
      <vt:lpstr>Kingsoft Math</vt:lpstr>
      <vt:lpstr>Office 主题​​</vt:lpstr>
      <vt:lpstr>1_Office 主题​​</vt:lpstr>
      <vt:lpstr>2_Office 主题​​</vt:lpstr>
      <vt:lpstr>3_Office 主题​​</vt:lpstr>
      <vt:lpstr>9_Office 主题​​</vt:lpstr>
      <vt:lpstr>8_Office 主题​​</vt:lpstr>
      <vt:lpstr>4_Office 主题​​</vt:lpstr>
      <vt:lpstr>AxGlyph.Document</vt:lpstr>
      <vt:lpstr>Equation.AxMath</vt:lpstr>
      <vt:lpstr>AxGlyph.Document</vt:lpstr>
      <vt:lpstr>AxGlyph.Document</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樊 谕</dc:creator>
  <cp:lastModifiedBy>nadiachen</cp:lastModifiedBy>
  <cp:revision>21</cp:revision>
  <dcterms:created xsi:type="dcterms:W3CDTF">2022-03-20T06:14:38Z</dcterms:created>
  <dcterms:modified xsi:type="dcterms:W3CDTF">2022-03-20T06:14:38Z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2052-3.9.3.6359</vt:lpwstr>
  </property>
</Properties>
</file>